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773" r:id="rId6"/>
    <p:sldMasterId id="2147483888" r:id="rId7"/>
    <p:sldMasterId id="2147483979" r:id="rId8"/>
    <p:sldMasterId id="2147483892" r:id="rId9"/>
  </p:sldMasterIdLst>
  <p:notesMasterIdLst>
    <p:notesMasterId r:id="rId35"/>
  </p:notesMasterIdLst>
  <p:handoutMasterIdLst>
    <p:handoutMasterId r:id="rId36"/>
  </p:handoutMasterIdLst>
  <p:sldIdLst>
    <p:sldId id="256" r:id="rId10"/>
    <p:sldId id="2147468585" r:id="rId11"/>
    <p:sldId id="2147468587" r:id="rId12"/>
    <p:sldId id="2147468586" r:id="rId13"/>
    <p:sldId id="259" r:id="rId14"/>
    <p:sldId id="261" r:id="rId15"/>
    <p:sldId id="367" r:id="rId16"/>
    <p:sldId id="2145706821" r:id="rId17"/>
    <p:sldId id="2147468594" r:id="rId18"/>
    <p:sldId id="2147468595" r:id="rId19"/>
    <p:sldId id="2147468593" r:id="rId20"/>
    <p:sldId id="262" r:id="rId21"/>
    <p:sldId id="2145706737" r:id="rId22"/>
    <p:sldId id="2147468598" r:id="rId23"/>
    <p:sldId id="2147468599" r:id="rId24"/>
    <p:sldId id="2145706824" r:id="rId25"/>
    <p:sldId id="268" r:id="rId26"/>
    <p:sldId id="269" r:id="rId27"/>
    <p:sldId id="270" r:id="rId28"/>
    <p:sldId id="271" r:id="rId29"/>
    <p:sldId id="2145706743" r:id="rId30"/>
    <p:sldId id="273" r:id="rId31"/>
    <p:sldId id="275" r:id="rId32"/>
    <p:sldId id="276" r:id="rId33"/>
    <p:sldId id="277" r:id="rId34"/>
  </p:sldIdLst>
  <p:sldSz cx="24387175" cy="14630400"/>
  <p:notesSz cx="7315200" cy="9601200"/>
  <p:embeddedFontLst>
    <p:embeddedFont>
      <p:font typeface="Bebas Neue" panose="020B0606020202050201" pitchFamily="34" charset="0"/>
      <p:regular r:id="rId37"/>
      <p:bold r:id="rId38"/>
    </p:embeddedFont>
    <p:embeddedFont>
      <p:font typeface="Montserrat" panose="00000500000000000000" pitchFamily="2" charset="0"/>
      <p:regular r:id="rId39"/>
      <p:bold r:id="rId40"/>
      <p:italic r:id="rId41"/>
      <p:boldItalic r:id="rId42"/>
    </p:embeddedFont>
    <p:embeddedFont>
      <p:font typeface="Montserrat Medium" panose="020F0502020204030204" pitchFamily="2" charset="0"/>
      <p:regular r:id="rId43"/>
      <p:italic r:id="rId44"/>
    </p:embeddedFont>
    <p:embeddedFont>
      <p:font typeface="Oswald" panose="00000500000000000000" pitchFamily="2" charset="0"/>
      <p:regular r:id="rId45"/>
      <p:bold r:id="rId46"/>
    </p:embeddedFont>
    <p:embeddedFont>
      <p:font typeface="Oswald SemiBold" panose="00000700000000000000" pitchFamily="2" charset="0"/>
      <p:regular r:id="rId47"/>
      <p:bold r:id="rId48"/>
    </p:embeddedFont>
    <p:embeddedFont>
      <p:font typeface="Proxima Nova"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userDrawn="1">
          <p15:clr>
            <a:srgbClr val="A4A3A4"/>
          </p15:clr>
        </p15:guide>
        <p15:guide id="2" pos="913"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2ErkDDmES6Jog1/IFx36GkcTzA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D8BF31F-8F91-0E6E-FF38-91C1F6D50F9C}" name="Sarah Pare" initials="SP" userId="S::sarah.pare@canopygrowth.com::e31a8d26-8964-413f-bea3-1712891c8630" providerId="AD"/>
  <p188:author id="{5AFAF22E-F158-D769-6D26-82273E868662}" name="Tyler Burns" initials="TB" userId="S::c-tyler.burns@canopygrowth.com::6b30edd9-e54f-4c58-9e76-20b6e43334f2" providerId="AD"/>
  <p188:author id="{653E116C-9310-B896-F79F-5AB79B8938AA}" name="Tyler Burns" initials="TB" userId="S::tyler.burns@canopygrowth.com::6b30edd9-e54f-4c58-9e76-20b6e43334f2" providerId="AD"/>
  <p188:author id="{C5580C7F-8ACF-7DAA-D4E3-F213927F3BBD}" name="Judy Hong" initials="JH" userId="S::judy.hong@canopygrowth.com::24d6f661-8548-4b6d-af5b-cd65c2c2bdb4" providerId="AD"/>
  <p188:author id="{0ACEDFA4-AFAA-DCFD-BF59-443ACDEF86C8}" name="Sukhbir Grewal" initials="SG" userId="S::sukhbir.grewal@canopygrowth.com::2c17b473-f79d-48c1-aada-dfe6a445745b" providerId="AD"/>
  <p188:author id="{945723C3-D659-EAA8-B27D-F4E9366C6EB6}" name="Niklaus Schwenker" initials="" userId="S::Niklaus.Schwenker@canopygrowth.com::869dd0a6-7ad9-43f0-a858-fe6655b96db2" providerId="AD"/>
  <p188:author id="{EE0D86E6-5ED5-1359-A944-BE7B9AA4D894}" name="Andrea Edwards" initials="AE" userId="S::andrea.edwards@canopygrowth.com::666ad7f0-20e2-4284-8c93-b899f6d4500b" providerId="AD"/>
  <p188:author id="{2B344EF7-8862-2192-2A39-E45BE278CF74}" name="Tom Stewart" initials="TS" userId="S::tom.stewart@canopygrowth.com::48a14204-3015-4561-a304-50caa05982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20291D"/>
    <a:srgbClr val="B6811C"/>
    <a:srgbClr val="2D3094"/>
    <a:srgbClr val="FFFFFF"/>
    <a:srgbClr val="3E575B"/>
    <a:srgbClr val="D9DAF3"/>
    <a:srgbClr val="C2C3EC"/>
    <a:srgbClr val="F4E1BA"/>
    <a:srgbClr val="CFD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633FC9-A4F1-4C7B-9074-D5E3B32B914C}">
  <a:tblStyle styleId="{B0633FC9-A4F1-4C7B-9074-D5E3B32B91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6" autoAdjust="0"/>
  </p:normalViewPr>
  <p:slideViewPr>
    <p:cSldViewPr snapToGrid="0">
      <p:cViewPr varScale="1">
        <p:scale>
          <a:sx n="28" d="100"/>
          <a:sy n="28" d="100"/>
        </p:scale>
        <p:origin x="1044" y="56"/>
      </p:cViewPr>
      <p:guideLst>
        <p:guide orient="horz" pos="2112"/>
        <p:guide pos="9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3.fntdata"/><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89" Type="http://schemas.openxmlformats.org/officeDocument/2006/relationships/viewProps" Target="viewProps.xml"/><Relationship Id="rId7" Type="http://schemas.openxmlformats.org/officeDocument/2006/relationships/slideMaster" Target="slideMasters/slideMaster3.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87" Type="http://customschemas.google.com/relationships/presentationmetadata" Target="metadata"/><Relationship Id="rId5" Type="http://schemas.openxmlformats.org/officeDocument/2006/relationships/slideMaster" Target="slideMasters/slideMaster1.xml"/><Relationship Id="rId90" Type="http://schemas.openxmlformats.org/officeDocument/2006/relationships/theme" Target="theme/them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1.xml"/><Relationship Id="rId41" Type="http://schemas.openxmlformats.org/officeDocument/2006/relationships/font" Target="fonts/font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font" Target="fonts/font8.fntdata"/><Relationship Id="rId52"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37041030324774E-2"/>
          <c:y val="4.6623302871294139E-2"/>
          <c:w val="0.89936592947307692"/>
          <c:h val="0.78769981084494023"/>
        </c:manualLayout>
      </c:layout>
      <c:barChart>
        <c:barDir val="col"/>
        <c:grouping val="clustered"/>
        <c:varyColors val="0"/>
        <c:ser>
          <c:idx val="0"/>
          <c:order val="0"/>
          <c:tx>
            <c:strRef>
              <c:f>'Consumer Count Forecast by Coun'!$O$7</c:f>
              <c:strCache>
                <c:ptCount val="1"/>
                <c:pt idx="0">
                  <c:v>Canada</c:v>
                </c:pt>
              </c:strCache>
            </c:strRef>
          </c:tx>
          <c:spPr>
            <a:solidFill>
              <a:srgbClr val="B6811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'Consumer Count Forecast by Coun'!$P$6:$T$6</c:f>
              <c:numCache>
                <c:formatCode>General</c:formatCode>
                <c:ptCount val="5"/>
                <c:pt idx="0">
                  <c:v>2024</c:v>
                </c:pt>
                <c:pt idx="1">
                  <c:v>2025</c:v>
                </c:pt>
                <c:pt idx="2">
                  <c:v>2026</c:v>
                </c:pt>
                <c:pt idx="3">
                  <c:v>2027</c:v>
                </c:pt>
                <c:pt idx="4">
                  <c:v>2028</c:v>
                </c:pt>
              </c:numCache>
            </c:numRef>
          </c:cat>
          <c:val>
            <c:numRef>
              <c:f>'Consumer Count Forecast by Coun'!$P$7:$T$7</c:f>
              <c:numCache>
                <c:formatCode>_-[$$-409]* #,##0.00_ ;_-[$$-409]* \-#,##0.00\ ;_-[$$-409]* "-"??_ ;_-@_ </c:formatCode>
                <c:ptCount val="5"/>
                <c:pt idx="0">
                  <c:v>6.397964548650001</c:v>
                </c:pt>
                <c:pt idx="1">
                  <c:v>6.6230488647000003</c:v>
                </c:pt>
                <c:pt idx="2">
                  <c:v>6.8222071597499996</c:v>
                </c:pt>
                <c:pt idx="3">
                  <c:v>7.0131435417000008</c:v>
                </c:pt>
                <c:pt idx="4">
                  <c:v>7.2053634483</c:v>
                </c:pt>
              </c:numCache>
            </c:numRef>
          </c:val>
          <c:extLst>
            <c:ext xmlns:c16="http://schemas.microsoft.com/office/drawing/2014/chart" uri="{C3380CC4-5D6E-409C-BE32-E72D297353CC}">
              <c16:uniqueId val="{00000000-25D6-4F93-8662-5AA3AD4561CD}"/>
            </c:ext>
          </c:extLst>
        </c:ser>
        <c:ser>
          <c:idx val="1"/>
          <c:order val="1"/>
          <c:tx>
            <c:strRef>
              <c:f>'Consumer Count Forecast by Coun'!$O$8</c:f>
              <c:strCache>
                <c:ptCount val="1"/>
                <c:pt idx="0">
                  <c:v>USA</c:v>
                </c:pt>
              </c:strCache>
            </c:strRef>
          </c:tx>
          <c:spPr>
            <a:solidFill>
              <a:srgbClr val="20271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'Consumer Count Forecast by Coun'!$P$6:$T$6</c:f>
              <c:numCache>
                <c:formatCode>General</c:formatCode>
                <c:ptCount val="5"/>
                <c:pt idx="0">
                  <c:v>2024</c:v>
                </c:pt>
                <c:pt idx="1">
                  <c:v>2025</c:v>
                </c:pt>
                <c:pt idx="2">
                  <c:v>2026</c:v>
                </c:pt>
                <c:pt idx="3">
                  <c:v>2027</c:v>
                </c:pt>
                <c:pt idx="4">
                  <c:v>2028</c:v>
                </c:pt>
              </c:numCache>
            </c:numRef>
          </c:cat>
          <c:val>
            <c:numRef>
              <c:f>'Consumer Count Forecast by Coun'!$P$8:$T$8</c:f>
              <c:numCache>
                <c:formatCode>_-[$$-409]* #,##0.00_ ;_-[$$-409]* \-#,##0.00\ ;_-[$$-409]* "-"??_ ;_-@_ </c:formatCode>
                <c:ptCount val="5"/>
                <c:pt idx="0">
                  <c:v>43.549502624550009</c:v>
                </c:pt>
                <c:pt idx="1">
                  <c:v>48.854776066199996</c:v>
                </c:pt>
                <c:pt idx="2">
                  <c:v>53.156721738600005</c:v>
                </c:pt>
                <c:pt idx="3">
                  <c:v>57.30575323770001</c:v>
                </c:pt>
                <c:pt idx="4">
                  <c:v>61.283388762450002</c:v>
                </c:pt>
              </c:numCache>
            </c:numRef>
          </c:val>
          <c:extLst>
            <c:ext xmlns:c16="http://schemas.microsoft.com/office/drawing/2014/chart" uri="{C3380CC4-5D6E-409C-BE32-E72D297353CC}">
              <c16:uniqueId val="{00000001-25D6-4F93-8662-5AA3AD4561CD}"/>
            </c:ext>
          </c:extLst>
        </c:ser>
        <c:ser>
          <c:idx val="2"/>
          <c:order val="2"/>
          <c:tx>
            <c:strRef>
              <c:f>'Consumer Count Forecast by Coun'!$O$9</c:f>
              <c:strCache>
                <c:ptCount val="1"/>
                <c:pt idx="0">
                  <c:v>Int'l (Germany, Poland, Czechia, ANZ)</c:v>
                </c:pt>
              </c:strCache>
            </c:strRef>
          </c:tx>
          <c:spPr>
            <a:solidFill>
              <a:srgbClr val="7F7F7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'Consumer Count Forecast by Coun'!$P$6:$T$6</c:f>
              <c:numCache>
                <c:formatCode>General</c:formatCode>
                <c:ptCount val="5"/>
                <c:pt idx="0">
                  <c:v>2024</c:v>
                </c:pt>
                <c:pt idx="1">
                  <c:v>2025</c:v>
                </c:pt>
                <c:pt idx="2">
                  <c:v>2026</c:v>
                </c:pt>
                <c:pt idx="3">
                  <c:v>2027</c:v>
                </c:pt>
                <c:pt idx="4">
                  <c:v>2028</c:v>
                </c:pt>
              </c:numCache>
            </c:numRef>
          </c:cat>
          <c:val>
            <c:numRef>
              <c:f>'Consumer Count Forecast by Coun'!$P$9:$T$9</c:f>
              <c:numCache>
                <c:formatCode>_-[$$-409]* #,##0.00_ ;_-[$$-409]* \-#,##0.00\ ;_-[$$-409]* "-"??_ ;_-@_ </c:formatCode>
                <c:ptCount val="5"/>
                <c:pt idx="0">
                  <c:v>0.84183031215000015</c:v>
                </c:pt>
                <c:pt idx="1">
                  <c:v>0.92700809370000004</c:v>
                </c:pt>
                <c:pt idx="2">
                  <c:v>1.0806020217000001</c:v>
                </c:pt>
                <c:pt idx="3">
                  <c:v>1.2641673253500001</c:v>
                </c:pt>
                <c:pt idx="4">
                  <c:v>1.3416606666000002</c:v>
                </c:pt>
              </c:numCache>
            </c:numRef>
          </c:val>
          <c:extLst>
            <c:ext xmlns:c16="http://schemas.microsoft.com/office/drawing/2014/chart" uri="{C3380CC4-5D6E-409C-BE32-E72D297353CC}">
              <c16:uniqueId val="{00000002-25D6-4F93-8662-5AA3AD4561CD}"/>
            </c:ext>
          </c:extLst>
        </c:ser>
        <c:dLbls>
          <c:showLegendKey val="0"/>
          <c:showVal val="0"/>
          <c:showCatName val="0"/>
          <c:showSerName val="0"/>
          <c:showPercent val="0"/>
          <c:showBubbleSize val="0"/>
        </c:dLbls>
        <c:gapWidth val="21"/>
        <c:overlap val="-27"/>
        <c:axId val="1683362448"/>
        <c:axId val="1683345648"/>
      </c:barChart>
      <c:catAx>
        <c:axId val="168336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683345648"/>
        <c:crosses val="autoZero"/>
        <c:auto val="1"/>
        <c:lblAlgn val="ctr"/>
        <c:lblOffset val="100"/>
        <c:noMultiLvlLbl val="0"/>
      </c:catAx>
      <c:valAx>
        <c:axId val="1683345648"/>
        <c:scaling>
          <c:orientation val="minMax"/>
          <c:max val="70"/>
        </c:scaling>
        <c:delete val="0"/>
        <c:axPos val="l"/>
        <c:title>
          <c:tx>
            <c:rich>
              <a:bodyPr rot="-54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r>
                  <a:rPr lang="en-CA" sz="3000"/>
                  <a:t>CAD $ Billions</a:t>
                </a:r>
              </a:p>
            </c:rich>
          </c:tx>
          <c:overlay val="0"/>
          <c:spPr>
            <a:noFill/>
            <a:ln>
              <a:noFill/>
            </a:ln>
            <a:effectLst/>
          </c:spPr>
          <c:txPr>
            <a:bodyPr rot="-54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title>
        <c:numFmt formatCode="_-[$$-409]* #,##0_ ;_-[$$-409]* \-#,##0\ ;_-[$$-409]* &quot;-&quot;_ ;_-@_ " sourceLinked="0"/>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1683362448"/>
        <c:crosses val="autoZero"/>
        <c:crossBetween val="between"/>
        <c:majorUnit val="10"/>
      </c:valAx>
      <c:spPr>
        <a:noFill/>
        <a:ln>
          <a:noFill/>
        </a:ln>
        <a:effectLst/>
      </c:spPr>
    </c:plotArea>
    <c:legend>
      <c:legendPos val="b"/>
      <c:layout>
        <c:manualLayout>
          <c:xMode val="edge"/>
          <c:yMode val="edge"/>
          <c:x val="0.25939636561235208"/>
          <c:y val="0.91723964978689065"/>
          <c:w val="0.48708877626081987"/>
          <c:h val="6.6898386958319997E-2"/>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28288931288442"/>
          <c:y val="6.9407027946139496E-2"/>
          <c:w val="0.77621232635626769"/>
          <c:h val="0.876463303362041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CD1-4EA0-B07B-2F7020ACA78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CD1-4EA0-B07B-2F7020ACA78E}"/>
              </c:ext>
            </c:extLst>
          </c:dPt>
          <c:dPt>
            <c:idx val="2"/>
            <c:invertIfNegative val="0"/>
            <c:bubble3D val="0"/>
            <c:spPr>
              <a:solidFill>
                <a:schemeClr val="bg2"/>
              </a:solidFill>
              <a:ln>
                <a:noFill/>
              </a:ln>
              <a:effectLst/>
            </c:spPr>
            <c:extLst>
              <c:ext xmlns:c16="http://schemas.microsoft.com/office/drawing/2014/chart" uri="{C3380CC4-5D6E-409C-BE32-E72D297353CC}">
                <c16:uniqueId val="{00000004-FA40-4745-A63C-1B6C1F9A4D35}"/>
              </c:ext>
            </c:extLst>
          </c:dPt>
          <c:dPt>
            <c:idx val="3"/>
            <c:invertIfNegative val="0"/>
            <c:bubble3D val="0"/>
            <c:spPr>
              <a:solidFill>
                <a:schemeClr val="bg2"/>
              </a:solidFill>
              <a:ln>
                <a:noFill/>
              </a:ln>
              <a:effectLst/>
            </c:spPr>
            <c:extLst>
              <c:ext xmlns:c16="http://schemas.microsoft.com/office/drawing/2014/chart" uri="{C3380CC4-5D6E-409C-BE32-E72D297353CC}">
                <c16:uniqueId val="{00000005-FA40-4745-A63C-1B6C1F9A4D35}"/>
              </c:ext>
            </c:extLst>
          </c:dPt>
          <c:dLbls>
            <c:dLbl>
              <c:idx val="0"/>
              <c:layout>
                <c:manualLayout>
                  <c:x val="2.2455836265951601E-2"/>
                  <c:y val="3.819337516359996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35%</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785721341578849"/>
                      <c:h val="0.1817815194587728"/>
                    </c:manualLayout>
                  </c15:layout>
                  <c15:showDataLabelsRange val="0"/>
                </c:ext>
                <c:ext xmlns:c16="http://schemas.microsoft.com/office/drawing/2014/chart" uri="{C3380CC4-5D6E-409C-BE32-E72D297353CC}">
                  <c16:uniqueId val="{00000001-9CD1-4EA0-B07B-2F7020ACA78E}"/>
                </c:ext>
              </c:extLst>
            </c:dLbl>
            <c:dLbl>
              <c:idx val="1"/>
              <c:layout>
                <c:manualLayout>
                  <c:x val="2.9941115021268803E-3"/>
                  <c:y val="1.9096687581799984E-2"/>
                </c:manualLayout>
              </c:layout>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CD1-4EA0-B07B-2F7020ACA78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FY25</c:v>
                </c:pt>
                <c:pt idx="1">
                  <c:v>Q1 FY26</c:v>
                </c:pt>
              </c:strCache>
            </c:strRef>
          </c:cat>
          <c:val>
            <c:numRef>
              <c:f>Sheet1!$B$2:$B$3</c:f>
              <c:numCache>
                <c:formatCode>0%</c:formatCode>
                <c:ptCount val="2"/>
                <c:pt idx="0">
                  <c:v>0.35</c:v>
                </c:pt>
                <c:pt idx="1">
                  <c:v>0.16</c:v>
                </c:pt>
              </c:numCache>
            </c:numRef>
          </c:val>
          <c:extLst>
            <c:ext xmlns:c16="http://schemas.microsoft.com/office/drawing/2014/chart" uri="{C3380CC4-5D6E-409C-BE32-E72D297353CC}">
              <c16:uniqueId val="{00000004-9CD1-4EA0-B07B-2F7020ACA78E}"/>
            </c:ext>
          </c:extLst>
        </c:ser>
        <c:dLbls>
          <c:showLegendKey val="0"/>
          <c:showVal val="0"/>
          <c:showCatName val="0"/>
          <c:showSerName val="0"/>
          <c:showPercent val="0"/>
          <c:showBubbleSize val="0"/>
        </c:dLbls>
        <c:gapWidth val="219"/>
        <c:overlap val="-27"/>
        <c:axId val="146431439"/>
        <c:axId val="377480896"/>
      </c:barChart>
      <c:catAx>
        <c:axId val="146431439"/>
        <c:scaling>
          <c:orientation val="minMax"/>
        </c:scaling>
        <c:delete val="1"/>
        <c:axPos val="b"/>
        <c:numFmt formatCode="General" sourceLinked="1"/>
        <c:majorTickMark val="none"/>
        <c:minorTickMark val="none"/>
        <c:tickLblPos val="nextTo"/>
        <c:crossAx val="377480896"/>
        <c:crossesAt val="0"/>
        <c:auto val="1"/>
        <c:lblAlgn val="ctr"/>
        <c:lblOffset val="100"/>
        <c:noMultiLvlLbl val="0"/>
      </c:catAx>
      <c:valAx>
        <c:axId val="377480896"/>
        <c:scaling>
          <c:orientation val="minMax"/>
          <c:max val="0.4"/>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6431439"/>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394711833270898"/>
          <c:y val="0.1204831350775645"/>
          <c:w val="0.83311765514389535"/>
          <c:h val="0.8244270763023139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CD1-4EA0-B07B-2F7020ACA78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CD1-4EA0-B07B-2F7020ACA78E}"/>
              </c:ext>
            </c:extLst>
          </c:dPt>
          <c:dPt>
            <c:idx val="2"/>
            <c:invertIfNegative val="0"/>
            <c:bubble3D val="0"/>
            <c:spPr>
              <a:solidFill>
                <a:schemeClr val="bg2"/>
              </a:solidFill>
              <a:ln>
                <a:noFill/>
              </a:ln>
              <a:effectLst/>
            </c:spPr>
            <c:extLst>
              <c:ext xmlns:c16="http://schemas.microsoft.com/office/drawing/2014/chart" uri="{C3380CC4-5D6E-409C-BE32-E72D297353CC}">
                <c16:uniqueId val="{00000004-C8DF-4754-A163-77006C5CE8D4}"/>
              </c:ext>
            </c:extLst>
          </c:dPt>
          <c:dPt>
            <c:idx val="3"/>
            <c:invertIfNegative val="0"/>
            <c:bubble3D val="0"/>
            <c:spPr>
              <a:solidFill>
                <a:schemeClr val="bg2"/>
              </a:solidFill>
              <a:ln>
                <a:noFill/>
              </a:ln>
              <a:effectLst/>
            </c:spPr>
            <c:extLst>
              <c:ext xmlns:c16="http://schemas.microsoft.com/office/drawing/2014/chart" uri="{C3380CC4-5D6E-409C-BE32-E72D297353CC}">
                <c16:uniqueId val="{00000005-C8DF-4754-A163-77006C5CE8D4}"/>
              </c:ext>
            </c:extLst>
          </c:dPt>
          <c:dLbls>
            <c:dLbl>
              <c:idx val="1"/>
              <c:layout>
                <c:manualLayout>
                  <c:x val="7.4853966337226864E-3"/>
                  <c:y val="1.4024080007928574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29%</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964835221313165"/>
                      <c:h val="0.10025477998896294"/>
                    </c:manualLayout>
                  </c15:layout>
                  <c15:showDataLabelsRange val="0"/>
                </c:ext>
                <c:ext xmlns:c16="http://schemas.microsoft.com/office/drawing/2014/chart" uri="{C3380CC4-5D6E-409C-BE32-E72D297353CC}">
                  <c16:uniqueId val="{00000003-9CD1-4EA0-B07B-2F7020ACA78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FY25</c:v>
                </c:pt>
                <c:pt idx="1">
                  <c:v>Q1 FY26</c:v>
                </c:pt>
              </c:strCache>
            </c:strRef>
          </c:cat>
          <c:val>
            <c:numRef>
              <c:f>Sheet1!$B$2:$B$3</c:f>
              <c:numCache>
                <c:formatCode>0%</c:formatCode>
                <c:ptCount val="2"/>
                <c:pt idx="0">
                  <c:v>0.39</c:v>
                </c:pt>
                <c:pt idx="1">
                  <c:v>0.28999999999999998</c:v>
                </c:pt>
              </c:numCache>
            </c:numRef>
          </c:val>
          <c:extLst>
            <c:ext xmlns:c16="http://schemas.microsoft.com/office/drawing/2014/chart" uri="{C3380CC4-5D6E-409C-BE32-E72D297353CC}">
              <c16:uniqueId val="{00000004-9CD1-4EA0-B07B-2F7020ACA78E}"/>
            </c:ext>
          </c:extLst>
        </c:ser>
        <c:dLbls>
          <c:showLegendKey val="0"/>
          <c:showVal val="0"/>
          <c:showCatName val="0"/>
          <c:showSerName val="0"/>
          <c:showPercent val="0"/>
          <c:showBubbleSize val="0"/>
        </c:dLbls>
        <c:gapWidth val="219"/>
        <c:overlap val="-27"/>
        <c:axId val="146431439"/>
        <c:axId val="377480896"/>
      </c:barChart>
      <c:catAx>
        <c:axId val="14643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200" b="0" i="0" u="none" strike="noStrike" kern="1200" baseline="0">
                <a:solidFill>
                  <a:schemeClr val="bg1"/>
                </a:solidFill>
                <a:latin typeface="+mn-lt"/>
                <a:ea typeface="+mn-ea"/>
                <a:cs typeface="+mn-cs"/>
              </a:defRPr>
            </a:pPr>
            <a:endParaRPr lang="en-US"/>
          </a:p>
        </c:txPr>
        <c:crossAx val="377480896"/>
        <c:crossesAt val="0"/>
        <c:auto val="1"/>
        <c:lblAlgn val="ctr"/>
        <c:lblOffset val="100"/>
        <c:noMultiLvlLbl val="0"/>
      </c:catAx>
      <c:valAx>
        <c:axId val="377480896"/>
        <c:scaling>
          <c:orientation val="minMax"/>
          <c:max val="0.45"/>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lumMod val="10000"/>
                  </a:schemeClr>
                </a:solidFill>
                <a:latin typeface="+mn-lt"/>
                <a:ea typeface="+mn-ea"/>
                <a:cs typeface="+mn-cs"/>
              </a:defRPr>
            </a:pPr>
            <a:endParaRPr lang="en-US"/>
          </a:p>
        </c:txPr>
        <c:crossAx val="146431439"/>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1"/>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70A-4EC6-ADE1-045E497DEA0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70A-4EC6-ADE1-045E497DEA00}"/>
              </c:ext>
            </c:extLst>
          </c:dPt>
          <c:dPt>
            <c:idx val="2"/>
            <c:invertIfNegative val="0"/>
            <c:bubble3D val="0"/>
            <c:spPr>
              <a:solidFill>
                <a:schemeClr val="bg2"/>
              </a:solidFill>
              <a:ln>
                <a:noFill/>
              </a:ln>
              <a:effectLst/>
            </c:spPr>
            <c:extLst>
              <c:ext xmlns:c16="http://schemas.microsoft.com/office/drawing/2014/chart" uri="{C3380CC4-5D6E-409C-BE32-E72D297353CC}">
                <c16:uniqueId val="{00000005-E70A-4EC6-ADE1-045E497DEA00}"/>
              </c:ext>
            </c:extLst>
          </c:dPt>
          <c:dPt>
            <c:idx val="3"/>
            <c:invertIfNegative val="0"/>
            <c:bubble3D val="0"/>
            <c:spPr>
              <a:solidFill>
                <a:schemeClr val="bg2"/>
              </a:solidFill>
              <a:ln>
                <a:noFill/>
              </a:ln>
              <a:effectLst/>
            </c:spPr>
            <c:extLst>
              <c:ext xmlns:c16="http://schemas.microsoft.com/office/drawing/2014/chart" uri="{C3380CC4-5D6E-409C-BE32-E72D297353CC}">
                <c16:uniqueId val="{00000007-E70A-4EC6-ADE1-045E497DEA00}"/>
              </c:ext>
            </c:extLst>
          </c:dPt>
          <c:dLbls>
            <c:dLbl>
              <c:idx val="0"/>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0A-4EC6-ADE1-045E497DEA00}"/>
                </c:ext>
              </c:extLst>
            </c:dLbl>
            <c:dLbl>
              <c:idx val="1"/>
              <c:layout>
                <c:manualLayout>
                  <c:x val="5.9882230042536504E-3"/>
                  <c:y val="5.295166228449699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24%</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0464752117037224"/>
                      <c:h val="0.26630612924310876"/>
                    </c:manualLayout>
                  </c15:layout>
                  <c15:showDataLabelsRange val="0"/>
                </c:ext>
                <c:ext xmlns:c16="http://schemas.microsoft.com/office/drawing/2014/chart" uri="{C3380CC4-5D6E-409C-BE32-E72D297353CC}">
                  <c16:uniqueId val="{00000003-E70A-4EC6-ADE1-045E497DEA0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FY25</c:v>
                </c:pt>
                <c:pt idx="1">
                  <c:v>Q1 FY26</c:v>
                </c:pt>
              </c:strCache>
            </c:strRef>
          </c:cat>
          <c:val>
            <c:numRef>
              <c:f>Sheet1!$B$2:$B$3</c:f>
              <c:numCache>
                <c:formatCode>0%</c:formatCode>
                <c:ptCount val="2"/>
                <c:pt idx="0">
                  <c:v>0.33</c:v>
                </c:pt>
                <c:pt idx="1">
                  <c:v>0.24</c:v>
                </c:pt>
              </c:numCache>
            </c:numRef>
          </c:val>
          <c:extLst>
            <c:ext xmlns:c16="http://schemas.microsoft.com/office/drawing/2014/chart" uri="{C3380CC4-5D6E-409C-BE32-E72D297353CC}">
              <c16:uniqueId val="{00000008-E70A-4EC6-ADE1-045E497DEA00}"/>
            </c:ext>
          </c:extLst>
        </c:ser>
        <c:dLbls>
          <c:showLegendKey val="0"/>
          <c:showVal val="0"/>
          <c:showCatName val="0"/>
          <c:showSerName val="0"/>
          <c:showPercent val="0"/>
          <c:showBubbleSize val="0"/>
        </c:dLbls>
        <c:gapWidth val="219"/>
        <c:overlap val="-27"/>
        <c:axId val="146431439"/>
        <c:axId val="377480896"/>
      </c:barChart>
      <c:catAx>
        <c:axId val="146431439"/>
        <c:scaling>
          <c:orientation val="minMax"/>
        </c:scaling>
        <c:delete val="1"/>
        <c:axPos val="b"/>
        <c:numFmt formatCode="General" sourceLinked="1"/>
        <c:majorTickMark val="none"/>
        <c:minorTickMark val="none"/>
        <c:tickLblPos val="nextTo"/>
        <c:crossAx val="377480896"/>
        <c:crossesAt val="0"/>
        <c:auto val="1"/>
        <c:lblAlgn val="ctr"/>
        <c:lblOffset val="100"/>
        <c:noMultiLvlLbl val="0"/>
      </c:catAx>
      <c:valAx>
        <c:axId val="377480896"/>
        <c:scaling>
          <c:orientation val="minMax"/>
          <c:max val="0.4"/>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6431439"/>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3200" b="1">
                <a:latin typeface="Montserrat" panose="00000500000000000000" pitchFamily="2" charset="0"/>
              </a:rPr>
              <a:t>Total Debt Balance</a:t>
            </a:r>
          </a:p>
          <a:p>
            <a:pPr>
              <a:defRPr sz="3200"/>
            </a:pPr>
            <a:r>
              <a:rPr lang="en-US" sz="3200" b="0">
                <a:latin typeface="Montserrat" panose="00000500000000000000" pitchFamily="2" charset="0"/>
              </a:rPr>
              <a:t>($CAD’MM)</a:t>
            </a:r>
          </a:p>
        </c:rich>
      </c:tx>
      <c:layout>
        <c:manualLayout>
          <c:xMode val="edge"/>
          <c:yMode val="edge"/>
          <c:x val="0.26545025692278529"/>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125753530125269"/>
          <c:y val="0.23096156494893477"/>
          <c:w val="0.87354649818904762"/>
          <c:h val="0.6824047437746521"/>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Q1 FY25</c:v>
                </c:pt>
                <c:pt idx="1">
                  <c:v>Q2 FY25</c:v>
                </c:pt>
                <c:pt idx="2">
                  <c:v>Q3 FY25</c:v>
                </c:pt>
                <c:pt idx="3">
                  <c:v>Q4 FY25</c:v>
                </c:pt>
                <c:pt idx="4">
                  <c:v>Q1 FY26</c:v>
                </c:pt>
              </c:strCache>
            </c:strRef>
          </c:cat>
          <c:val>
            <c:numRef>
              <c:f>Sheet1!$B$2:$B$6</c:f>
              <c:numCache>
                <c:formatCode>_(* #,##0_);_(* \(#,##0\);_(* "-"??_);_(@_)</c:formatCode>
                <c:ptCount val="5"/>
                <c:pt idx="0">
                  <c:v>561</c:v>
                </c:pt>
                <c:pt idx="1">
                  <c:v>554</c:v>
                </c:pt>
                <c:pt idx="2">
                  <c:v>442</c:v>
                </c:pt>
                <c:pt idx="3">
                  <c:v>304</c:v>
                </c:pt>
                <c:pt idx="4">
                  <c:v>295</c:v>
                </c:pt>
              </c:numCache>
            </c:numRef>
          </c:val>
          <c:extLst>
            <c:ext xmlns:c16="http://schemas.microsoft.com/office/drawing/2014/chart" uri="{C3380CC4-5D6E-409C-BE32-E72D297353CC}">
              <c16:uniqueId val="{00000000-D00E-4BCB-9EA8-737F6376D59A}"/>
            </c:ext>
          </c:extLst>
        </c:ser>
        <c:dLbls>
          <c:dLblPos val="outEnd"/>
          <c:showLegendKey val="0"/>
          <c:showVal val="1"/>
          <c:showCatName val="0"/>
          <c:showSerName val="0"/>
          <c:showPercent val="0"/>
          <c:showBubbleSize val="0"/>
        </c:dLbls>
        <c:gapWidth val="219"/>
        <c:overlap val="-27"/>
        <c:axId val="1784247104"/>
        <c:axId val="1883043984"/>
      </c:barChart>
      <c:catAx>
        <c:axId val="178424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883043984"/>
        <c:crosses val="autoZero"/>
        <c:auto val="1"/>
        <c:lblAlgn val="ctr"/>
        <c:lblOffset val="100"/>
        <c:noMultiLvlLbl val="0"/>
      </c:catAx>
      <c:valAx>
        <c:axId val="1883043984"/>
        <c:scaling>
          <c:orientation val="minMax"/>
          <c:max val="6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784247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D4A0F8-2F8F-6204-CF44-074F560BBA0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AF4A69-3A92-DEF2-584A-7A4A2800600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13BEBDF-C84D-46D8-B091-02CF79AF59BC}" type="datetimeFigureOut">
              <a:rPr lang="en-US" smtClean="0"/>
              <a:t>8/27/2025</a:t>
            </a:fld>
            <a:endParaRPr lang="en-US"/>
          </a:p>
        </p:txBody>
      </p:sp>
      <p:sp>
        <p:nvSpPr>
          <p:cNvPr id="4" name="Footer Placeholder 3">
            <a:extLst>
              <a:ext uri="{FF2B5EF4-FFF2-40B4-BE49-F238E27FC236}">
                <a16:creationId xmlns:a16="http://schemas.microsoft.com/office/drawing/2014/main" id="{D2E9C435-21C8-8F75-A941-AEDE2C16FE1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80BF89-E77A-DF9A-0572-892A190A8D7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E5CC3AC-AB6A-4AB9-B1A7-1FCC1F0994CD}" type="slidenum">
              <a:rPr lang="en-US" smtClean="0"/>
              <a:t>‹#›</a:t>
            </a:fld>
            <a:endParaRPr lang="en-US"/>
          </a:p>
        </p:txBody>
      </p:sp>
    </p:spTree>
    <p:extLst>
      <p:ext uri="{BB962C8B-B14F-4D97-AF65-F5344CB8AC3E}">
        <p14:creationId xmlns:p14="http://schemas.microsoft.com/office/powerpoint/2010/main" val="366368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34" tIns="48316" rIns="96634" bIns="48316"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34" tIns="48316" rIns="96634" bIns="48316"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34" tIns="48316" rIns="96634" bIns="48316"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1: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a:p>
        </p:txBody>
      </p:sp>
      <p:sp>
        <p:nvSpPr>
          <p:cNvPr id="916" name="Google Shape;916;p1: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defTabSz="914249">
              <a:defRPr/>
            </a:pPr>
            <a:fld id="{00000000-1234-1234-1234-123412341234}" type="slidenum">
              <a:rPr lang="en-US"/>
              <a:pPr algn="r" defTabSz="914249">
                <a:defRPr/>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56BE-3E46-8274-0799-9B9CCE11E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31AA9-6C91-D6C4-416C-1A1038ED0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3BAAC-143A-70AD-B1CC-9AC40C4E62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C20D0-10E4-AD84-D814-0730BCC9C28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191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E330A-52D7-CA59-3B74-8E312F055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96B64-21A0-8A9A-290A-997A64016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11D11-7F49-842C-D29C-FE183E248D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5FED70-C49D-5314-72B5-407C1828689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4605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7: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58" name="Google Shape;958;p7: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7: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58" name="Google Shape;958;p7: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74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a:extLst>
            <a:ext uri="{FF2B5EF4-FFF2-40B4-BE49-F238E27FC236}">
              <a16:creationId xmlns:a16="http://schemas.microsoft.com/office/drawing/2014/main" id="{7A29ACB5-0DF3-E33A-1BD5-958326D95CC3}"/>
            </a:ext>
          </a:extLst>
        </p:cNvPr>
        <p:cNvGrpSpPr/>
        <p:nvPr/>
      </p:nvGrpSpPr>
      <p:grpSpPr>
        <a:xfrm>
          <a:off x="0" y="0"/>
          <a:ext cx="0" cy="0"/>
          <a:chOff x="0" y="0"/>
          <a:chExt cx="0" cy="0"/>
        </a:xfrm>
      </p:grpSpPr>
      <p:sp>
        <p:nvSpPr>
          <p:cNvPr id="957" name="Google Shape;957;p7:notes">
            <a:extLst>
              <a:ext uri="{FF2B5EF4-FFF2-40B4-BE49-F238E27FC236}">
                <a16:creationId xmlns:a16="http://schemas.microsoft.com/office/drawing/2014/main" id="{5A7F52EC-C44F-1F21-5E62-E709CE88EEB0}"/>
              </a:ext>
            </a:extLst>
          </p:cNvPr>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58" name="Google Shape;958;p7:notes">
            <a:extLst>
              <a:ext uri="{FF2B5EF4-FFF2-40B4-BE49-F238E27FC236}">
                <a16:creationId xmlns:a16="http://schemas.microsoft.com/office/drawing/2014/main" id="{F468C77B-5223-E0A8-A1EE-161F4010C539}"/>
              </a:ext>
            </a:extLst>
          </p:cNvPr>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33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a:extLst>
            <a:ext uri="{FF2B5EF4-FFF2-40B4-BE49-F238E27FC236}">
              <a16:creationId xmlns:a16="http://schemas.microsoft.com/office/drawing/2014/main" id="{5FE551B5-3DE7-440A-AF5B-EA09A15EF749}"/>
            </a:ext>
          </a:extLst>
        </p:cNvPr>
        <p:cNvGrpSpPr/>
        <p:nvPr/>
      </p:nvGrpSpPr>
      <p:grpSpPr>
        <a:xfrm>
          <a:off x="0" y="0"/>
          <a:ext cx="0" cy="0"/>
          <a:chOff x="0" y="0"/>
          <a:chExt cx="0" cy="0"/>
        </a:xfrm>
      </p:grpSpPr>
      <p:sp>
        <p:nvSpPr>
          <p:cNvPr id="957" name="Google Shape;957;p7:notes">
            <a:extLst>
              <a:ext uri="{FF2B5EF4-FFF2-40B4-BE49-F238E27FC236}">
                <a16:creationId xmlns:a16="http://schemas.microsoft.com/office/drawing/2014/main" id="{071E4AF1-6814-2D53-D99C-94EB830B2BFC}"/>
              </a:ext>
            </a:extLst>
          </p:cNvPr>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58" name="Google Shape;958;p7:notes">
            <a:extLst>
              <a:ext uri="{FF2B5EF4-FFF2-40B4-BE49-F238E27FC236}">
                <a16:creationId xmlns:a16="http://schemas.microsoft.com/office/drawing/2014/main" id="{72A81545-D94E-C7A9-E27D-B2DAD8AB50CB}"/>
              </a:ext>
            </a:extLst>
          </p:cNvPr>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57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9: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9: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dirty="0"/>
          </a:p>
        </p:txBody>
      </p:sp>
      <p:sp>
        <p:nvSpPr>
          <p:cNvPr id="1077" name="Google Shape;1077;p9: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4831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13: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1114" name="Google Shape;1114;p13: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4: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4: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dirty="0"/>
          </a:p>
        </p:txBody>
      </p:sp>
      <p:sp>
        <p:nvSpPr>
          <p:cNvPr id="1120" name="Google Shape;1120;p14: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buSzPts val="1400"/>
            </a:pPr>
            <a:fld id="{00000000-1234-1234-1234-123412341234}" type="slidenum">
              <a:rPr lang="en-US">
                <a:latin typeface="Calibri"/>
                <a:ea typeface="Calibri"/>
                <a:cs typeface="Calibri"/>
                <a:sym typeface="Calibri"/>
              </a:rPr>
              <a:pPr algn="r">
                <a:buSzPts val="1400"/>
              </a:pPr>
              <a:t>18</a:t>
            </a:fld>
            <a:endParaRPr>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5: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15: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a:p>
        </p:txBody>
      </p:sp>
      <p:sp>
        <p:nvSpPr>
          <p:cNvPr id="1129" name="Google Shape;1129;p15: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buSzPts val="1400"/>
            </a:pPr>
            <a:fld id="{00000000-1234-1234-1234-123412341234}" type="slidenum">
              <a:rPr lang="en-US">
                <a:latin typeface="Calibri"/>
                <a:ea typeface="Calibri"/>
                <a:cs typeface="Calibri"/>
                <a:sym typeface="Calibri"/>
              </a:rPr>
              <a:pPr algn="r">
                <a:buSzPts val="1400"/>
              </a:pPr>
              <a:t>19</a:t>
            </a:fld>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3: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29" name="Google Shape;929;p3: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20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6: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16: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dirty="0"/>
          </a:p>
        </p:txBody>
      </p:sp>
      <p:sp>
        <p:nvSpPr>
          <p:cNvPr id="1137" name="Google Shape;1137;p16: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buSzPts val="1400"/>
            </a:pPr>
            <a:fld id="{00000000-1234-1234-1234-123412341234}" type="slidenum">
              <a:rPr lang="en-US">
                <a:latin typeface="Calibri"/>
                <a:ea typeface="Calibri"/>
                <a:cs typeface="Calibri"/>
                <a:sym typeface="Calibri"/>
              </a:rPr>
              <a:pPr algn="r">
                <a:buSzPts val="1400"/>
              </a:pPr>
              <a:t>20</a:t>
            </a:fld>
            <a:endParaRPr>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6: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16: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a:p>
        </p:txBody>
      </p:sp>
      <p:sp>
        <p:nvSpPr>
          <p:cNvPr id="1137" name="Google Shape;1137;p16: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buSzPts val="1400"/>
            </a:pPr>
            <a:fld id="{00000000-1234-1234-1234-123412341234}" type="slidenum">
              <a:rPr lang="en-US">
                <a:latin typeface="Calibri"/>
                <a:ea typeface="Calibri"/>
                <a:cs typeface="Calibri"/>
                <a:sym typeface="Calibri"/>
              </a:rPr>
              <a:pPr algn="r">
                <a:buSzPts val="1400"/>
              </a:pPr>
              <a:t>21</a:t>
            </a:fld>
            <a:endParaRPr>
              <a:latin typeface="Calibri"/>
              <a:ea typeface="Calibri"/>
              <a:cs typeface="Calibri"/>
              <a:sym typeface="Calibri"/>
            </a:endParaRPr>
          </a:p>
        </p:txBody>
      </p:sp>
    </p:spTree>
    <p:extLst>
      <p:ext uri="{BB962C8B-B14F-4D97-AF65-F5344CB8AC3E}">
        <p14:creationId xmlns:p14="http://schemas.microsoft.com/office/powerpoint/2010/main" val="1527188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8: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1153" name="Google Shape;1153;p18: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0: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1165" name="Google Shape;1165;p20: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21: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1171" name="Google Shape;1171;p21: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22: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1177" name="Google Shape;1177;p22: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3: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29" name="Google Shape;929;p3: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65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4: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36" name="Google Shape;936;p4: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01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4:notes"/>
          <p:cNvSpPr txBox="1">
            <a:spLocks noGrp="1"/>
          </p:cNvSpPr>
          <p:nvPr>
            <p:ph type="body" idx="1"/>
          </p:nvPr>
        </p:nvSpPr>
        <p:spPr>
          <a:xfrm>
            <a:off x="731520" y="4620578"/>
            <a:ext cx="5852160" cy="3780473"/>
          </a:xfrm>
          <a:prstGeom prst="rect">
            <a:avLst/>
          </a:prstGeom>
        </p:spPr>
        <p:txBody>
          <a:bodyPr spcFirstLastPara="1" wrap="square" lIns="96634" tIns="48316" rIns="96634" bIns="48316" anchor="t" anchorCtr="0">
            <a:noAutofit/>
          </a:bodyPr>
          <a:lstStyle/>
          <a:p>
            <a:pPr marL="0" indent="0"/>
            <a:endParaRPr/>
          </a:p>
        </p:txBody>
      </p:sp>
      <p:sp>
        <p:nvSpPr>
          <p:cNvPr id="936" name="Google Shape;936;p4: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notes"/>
          <p:cNvSpPr>
            <a:spLocks noGrp="1" noRot="1" noChangeAspect="1"/>
          </p:cNvSpPr>
          <p:nvPr>
            <p:ph type="sldImg" idx="2"/>
          </p:nvPr>
        </p:nvSpPr>
        <p:spPr>
          <a:xfrm>
            <a:off x="957263" y="1200150"/>
            <a:ext cx="54006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notes"/>
          <p:cNvSpPr txBox="1">
            <a:spLocks noGrp="1"/>
          </p:cNvSpPr>
          <p:nvPr>
            <p:ph type="body" idx="1"/>
          </p:nvPr>
        </p:nvSpPr>
        <p:spPr>
          <a:xfrm>
            <a:off x="731520" y="4620578"/>
            <a:ext cx="5852160" cy="3780473"/>
          </a:xfrm>
          <a:prstGeom prst="rect">
            <a:avLst/>
          </a:prstGeom>
          <a:noFill/>
          <a:ln>
            <a:noFill/>
          </a:ln>
        </p:spPr>
        <p:txBody>
          <a:bodyPr spcFirstLastPara="1" wrap="square" lIns="96634" tIns="48316" rIns="96634" bIns="48316" anchor="t" anchorCtr="0">
            <a:noAutofit/>
          </a:bodyPr>
          <a:lstStyle/>
          <a:p>
            <a:pPr marL="0" indent="0"/>
            <a:endParaRPr/>
          </a:p>
        </p:txBody>
      </p:sp>
      <p:sp>
        <p:nvSpPr>
          <p:cNvPr id="951" name="Google Shape;951;p6:notes"/>
          <p:cNvSpPr txBox="1">
            <a:spLocks noGrp="1"/>
          </p:cNvSpPr>
          <p:nvPr>
            <p:ph type="sldNum" idx="12"/>
          </p:nvPr>
        </p:nvSpPr>
        <p:spPr>
          <a:xfrm>
            <a:off x="4143587" y="9119475"/>
            <a:ext cx="3169920" cy="481726"/>
          </a:xfrm>
          <a:prstGeom prst="rect">
            <a:avLst/>
          </a:prstGeom>
          <a:noFill/>
          <a:ln>
            <a:noFill/>
          </a:ln>
        </p:spPr>
        <p:txBody>
          <a:bodyPr spcFirstLastPara="1" wrap="square" lIns="96634" tIns="48316" rIns="96634" bIns="48316" anchor="b" anchorCtr="0">
            <a:noAutofit/>
          </a:bodyPr>
          <a:lstStyle/>
          <a:p>
            <a:pPr algn="r"/>
            <a:fld id="{00000000-1234-1234-1234-123412341234}" type="slidenum">
              <a:rPr lang="en-US" sz="1600">
                <a:latin typeface="Calibri"/>
                <a:ea typeface="Calibri"/>
                <a:cs typeface="Calibri"/>
                <a:sym typeface="Calibri"/>
              </a:rPr>
              <a:pPr algn="r"/>
              <a:t>6</a:t>
            </a:fld>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46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5DAB1109-5253-47F0-9919-BE6924B31DF3}"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87763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CB0C-DF3E-E78A-F343-5529EA7FF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2969E-5702-C4B2-8D1B-04463190E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29887-5B90-1838-E244-0E966DEB33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B39C72-481E-1933-3B52-4A63A1C8891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924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5"/>
          <p:cNvSpPr/>
          <p:nvPr/>
        </p:nvSpPr>
        <p:spPr>
          <a:xfrm>
            <a:off x="0" y="2176235"/>
            <a:ext cx="21285200"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s">
  <p:cSld name="Logos">
    <p:spTree>
      <p:nvGrpSpPr>
        <p:cNvPr id="1" name="Shape 115"/>
        <p:cNvGrpSpPr/>
        <p:nvPr/>
      </p:nvGrpSpPr>
      <p:grpSpPr>
        <a:xfrm>
          <a:off x="0" y="0"/>
          <a:ext cx="0" cy="0"/>
          <a:chOff x="0" y="0"/>
          <a:chExt cx="0" cy="0"/>
        </a:xfrm>
      </p:grpSpPr>
      <p:sp>
        <p:nvSpPr>
          <p:cNvPr id="116" name="Google Shape;116;p37"/>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7" name="Google Shape;117;p37"/>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8" name="Google Shape;118;p37"/>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9" name="Google Shape;119;p37"/>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0" name="Google Shape;120;p37"/>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1" name="Google Shape;121;p37"/>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2" name="Google Shape;122;p37"/>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3" name="Google Shape;123;p37"/>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4" name="Google Shape;124;p37"/>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5" name="Google Shape;125;p37"/>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6" name="Google Shape;126;p37"/>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7" name="Google Shape;127;p37"/>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8" name="Google Shape;128;p37"/>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9" name="Google Shape;129;p37"/>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0" name="Google Shape;130;p37"/>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1" name="Google Shape;131;p37"/>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2" name="Google Shape;132;p37"/>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3" name="Google Shape;133;p37"/>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134" name="Google Shape;134;p3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35" name="Google Shape;135;p3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36" name="Google Shape;136;p3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37" name="Google Shape;137;p3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3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ontent + callout 3">
  <p:cSld name="1_Content + callout 3">
    <p:bg>
      <p:bgPr>
        <a:solidFill>
          <a:schemeClr val="accent6"/>
        </a:solidFill>
        <a:effectLst/>
      </p:bgPr>
    </p:bg>
    <p:spTree>
      <p:nvGrpSpPr>
        <p:cNvPr id="1" name="Shape 159"/>
        <p:cNvGrpSpPr/>
        <p:nvPr/>
      </p:nvGrpSpPr>
      <p:grpSpPr>
        <a:xfrm>
          <a:off x="0" y="0"/>
          <a:ext cx="0" cy="0"/>
          <a:chOff x="0" y="0"/>
          <a:chExt cx="0" cy="0"/>
        </a:xfrm>
      </p:grpSpPr>
      <p:cxnSp>
        <p:nvCxnSpPr>
          <p:cNvPr id="160" name="Google Shape;160;p4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61" name="Google Shape;161;p4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62" name="Google Shape;162;p40"/>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63" name="Google Shape;163;p4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4" name="Google Shape;164;p4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323004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Half content 2">
  <p:cSld name="Half content 2">
    <p:spTree>
      <p:nvGrpSpPr>
        <p:cNvPr id="1" name="Shape 165"/>
        <p:cNvGrpSpPr/>
        <p:nvPr/>
      </p:nvGrpSpPr>
      <p:grpSpPr>
        <a:xfrm>
          <a:off x="0" y="0"/>
          <a:ext cx="0" cy="0"/>
          <a:chOff x="0" y="0"/>
          <a:chExt cx="0" cy="0"/>
        </a:xfrm>
      </p:grpSpPr>
      <p:cxnSp>
        <p:nvCxnSpPr>
          <p:cNvPr id="166" name="Google Shape;166;p4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67" name="Google Shape;167;p41"/>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69" name="Google Shape;169;p4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0" name="Google Shape;170;p4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1" name="Google Shape;171;p4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402192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2"/>
        <p:cNvGrpSpPr/>
        <p:nvPr/>
      </p:nvGrpSpPr>
      <p:grpSpPr>
        <a:xfrm>
          <a:off x="0" y="0"/>
          <a:ext cx="0" cy="0"/>
          <a:chOff x="0" y="0"/>
          <a:chExt cx="0" cy="0"/>
        </a:xfrm>
      </p:grpSpPr>
      <p:cxnSp>
        <p:nvCxnSpPr>
          <p:cNvPr id="173" name="Google Shape;173;p42"/>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74" name="Google Shape;174;p42"/>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5" name="Google Shape;175;p4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6" name="Google Shape;176;p4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7" name="Google Shape;177;p4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797563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178"/>
        <p:cNvGrpSpPr/>
        <p:nvPr/>
      </p:nvGrpSpPr>
      <p:grpSpPr>
        <a:xfrm>
          <a:off x="0" y="0"/>
          <a:ext cx="0" cy="0"/>
          <a:chOff x="0" y="0"/>
          <a:chExt cx="0" cy="0"/>
        </a:xfrm>
      </p:grpSpPr>
      <p:sp>
        <p:nvSpPr>
          <p:cNvPr id="179" name="Google Shape;179;p43"/>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3"/>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81" name="Google Shape;181;p43"/>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2" name="Google Shape;182;p4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3" name="Google Shape;183;p4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84" name="Google Shape;184;p4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89457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185"/>
        <p:cNvGrpSpPr/>
        <p:nvPr/>
      </p:nvGrpSpPr>
      <p:grpSpPr>
        <a:xfrm>
          <a:off x="0" y="0"/>
          <a:ext cx="0" cy="0"/>
          <a:chOff x="0" y="0"/>
          <a:chExt cx="0" cy="0"/>
        </a:xfrm>
      </p:grpSpPr>
      <p:sp>
        <p:nvSpPr>
          <p:cNvPr id="186" name="Google Shape;186;p44"/>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7" name="Google Shape;187;p44"/>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88" name="Google Shape;188;p4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9" name="Google Shape;189;p4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0" name="Google Shape;190;p44"/>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4"/>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86944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Image + content 1">
  <p:cSld name="1_Image + content 1">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2" name="Google Shape;202;p46"/>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203" name="Google Shape;203;p4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04" name="Google Shape;204;p4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05" name="Google Shape;205;p46"/>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206" name="Google Shape;206;p46"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07" name="Google Shape;207;p46"/>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08" name="Google Shape;208;p46"/>
          <p:cNvSpPr/>
          <p:nvPr/>
        </p:nvSpPr>
        <p:spPr>
          <a:xfrm>
            <a:off x="-1" y="0"/>
            <a:ext cx="790302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081983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mage + content 2">
  <p:cSld name="Image + content 2">
    <p:bg>
      <p:bgPr>
        <a:solidFill>
          <a:srgbClr val="FCFBFA">
            <a:alpha val="60000"/>
          </a:srgbClr>
        </a:solidFill>
        <a:effectLst/>
      </p:bgPr>
    </p:bg>
    <p:spTree>
      <p:nvGrpSpPr>
        <p:cNvPr id="1" name="Shape 209"/>
        <p:cNvGrpSpPr/>
        <p:nvPr/>
      </p:nvGrpSpPr>
      <p:grpSpPr>
        <a:xfrm>
          <a:off x="0" y="0"/>
          <a:ext cx="0" cy="0"/>
          <a:chOff x="0" y="0"/>
          <a:chExt cx="0" cy="0"/>
        </a:xfrm>
      </p:grpSpPr>
      <p:cxnSp>
        <p:nvCxnSpPr>
          <p:cNvPr id="210" name="Google Shape;210;p47"/>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211" name="Google Shape;211;p4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12" name="Google Shape;212;p4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13" name="Google Shape;213;p47"/>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4" name="Google Shape;214;p47"/>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5" name="Google Shape;215;p4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606253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Image + content alt">
  <p:cSld name="Image + content alt">
    <p:spTree>
      <p:nvGrpSpPr>
        <p:cNvPr id="1" name="Shape 225"/>
        <p:cNvGrpSpPr/>
        <p:nvPr/>
      </p:nvGrpSpPr>
      <p:grpSpPr>
        <a:xfrm>
          <a:off x="0" y="0"/>
          <a:ext cx="0" cy="0"/>
          <a:chOff x="0" y="0"/>
          <a:chExt cx="0" cy="0"/>
        </a:xfrm>
      </p:grpSpPr>
      <p:sp>
        <p:nvSpPr>
          <p:cNvPr id="226" name="Google Shape;226;p49"/>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27" name="Google Shape;227;p4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28" name="Google Shape;228;p4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29" name="Google Shape;229;p49"/>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0" name="Google Shape;230;p49"/>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31" name="Google Shape;231;p4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32" name="Google Shape;232;p4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3" name="Google Shape;233;p4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3050180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Image + content alt">
  <p:cSld name="1_Image + content alt">
    <p:spTree>
      <p:nvGrpSpPr>
        <p:cNvPr id="1" name="Shape 234"/>
        <p:cNvGrpSpPr/>
        <p:nvPr/>
      </p:nvGrpSpPr>
      <p:grpSpPr>
        <a:xfrm>
          <a:off x="0" y="0"/>
          <a:ext cx="0" cy="0"/>
          <a:chOff x="0" y="0"/>
          <a:chExt cx="0" cy="0"/>
        </a:xfrm>
      </p:grpSpPr>
      <p:sp>
        <p:nvSpPr>
          <p:cNvPr id="235" name="Google Shape;235;p50"/>
          <p:cNvSpPr/>
          <p:nvPr/>
        </p:nvSpPr>
        <p:spPr>
          <a:xfrm>
            <a:off x="12193587" y="6419088"/>
            <a:ext cx="12193588" cy="8211312"/>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36" name="Google Shape;236;p5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37" name="Google Shape;237;p5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38" name="Google Shape;238;p50"/>
          <p:cNvSpPr txBox="1">
            <a:spLocks noGrp="1"/>
          </p:cNvSpPr>
          <p:nvPr>
            <p:ph type="body" idx="1"/>
          </p:nvPr>
        </p:nvSpPr>
        <p:spPr>
          <a:xfrm>
            <a:off x="1346198" y="3566199"/>
            <a:ext cx="21644553" cy="2685142"/>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9" name="Google Shape;239;p50"/>
          <p:cNvSpPr txBox="1">
            <a:spLocks noGrp="1"/>
          </p:cNvSpPr>
          <p:nvPr>
            <p:ph type="body" idx="2"/>
          </p:nvPr>
        </p:nvSpPr>
        <p:spPr>
          <a:xfrm>
            <a:off x="13935457" y="8895936"/>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0" name="Google Shape;240;p5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41" name="Google Shape;241;p5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2" name="Google Shape;242;p5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43" name="Google Shape;243;p50"/>
          <p:cNvSpPr txBox="1">
            <a:spLocks noGrp="1"/>
          </p:cNvSpPr>
          <p:nvPr>
            <p:ph type="body" idx="3"/>
          </p:nvPr>
        </p:nvSpPr>
        <p:spPr>
          <a:xfrm>
            <a:off x="3644124"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44" name="Google Shape;244;p50"/>
          <p:cNvSpPr txBox="1">
            <a:spLocks noGrp="1"/>
          </p:cNvSpPr>
          <p:nvPr>
            <p:ph type="body" idx="4"/>
          </p:nvPr>
        </p:nvSpPr>
        <p:spPr>
          <a:xfrm>
            <a:off x="15860967"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5" name="Google Shape;245;p50"/>
          <p:cNvCxnSpPr/>
          <p:nvPr/>
        </p:nvCxnSpPr>
        <p:spPr>
          <a:xfrm>
            <a:off x="3644124" y="8379059"/>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46" name="Google Shape;246;p50"/>
          <p:cNvCxnSpPr/>
          <p:nvPr/>
        </p:nvCxnSpPr>
        <p:spPr>
          <a:xfrm>
            <a:off x="15812841" y="8379059"/>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47" name="Google Shape;247;p50"/>
          <p:cNvSpPr txBox="1">
            <a:spLocks noGrp="1"/>
          </p:cNvSpPr>
          <p:nvPr>
            <p:ph type="body" idx="5"/>
          </p:nvPr>
        </p:nvSpPr>
        <p:spPr>
          <a:xfrm>
            <a:off x="1695087" y="8895935"/>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61196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Items: icons">
  <p:cSld name="Items: icons">
    <p:spTree>
      <p:nvGrpSpPr>
        <p:cNvPr id="1" name="Shape 248"/>
        <p:cNvGrpSpPr/>
        <p:nvPr/>
      </p:nvGrpSpPr>
      <p:grpSpPr>
        <a:xfrm>
          <a:off x="0" y="0"/>
          <a:ext cx="0" cy="0"/>
          <a:chOff x="0" y="0"/>
          <a:chExt cx="0" cy="0"/>
        </a:xfrm>
      </p:grpSpPr>
      <p:sp>
        <p:nvSpPr>
          <p:cNvPr id="249" name="Google Shape;249;p51"/>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0" name="Google Shape;250;p51"/>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1" name="Google Shape;251;p51"/>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252" name="Google Shape;252;p5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53" name="Google Shape;253;p5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54" name="Google Shape;254;p51"/>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5" name="Google Shape;255;p51"/>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6" name="Google Shape;256;p51"/>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57" name="Google Shape;257;p5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58" name="Google Shape;258;p5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9" name="Google Shape;259;p5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60" name="Google Shape;260;p51"/>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61" name="Google Shape;261;p51"/>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62" name="Google Shape;262;p51"/>
          <p:cNvGrpSpPr/>
          <p:nvPr/>
        </p:nvGrpSpPr>
        <p:grpSpPr>
          <a:xfrm>
            <a:off x="11601910" y="8407831"/>
            <a:ext cx="5551715" cy="3386379"/>
            <a:chOff x="11601910" y="8407831"/>
            <a:chExt cx="5551715" cy="4268126"/>
          </a:xfrm>
        </p:grpSpPr>
        <p:cxnSp>
          <p:nvCxnSpPr>
            <p:cNvPr id="263" name="Google Shape;263;p51"/>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64" name="Google Shape;264;p51"/>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202829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 callout 2">
  <p:cSld name="Content + callout 2">
    <p:bg>
      <p:bgPr>
        <a:solidFill>
          <a:schemeClr val="lt1"/>
        </a:solidFill>
        <a:effectLst/>
      </p:bgPr>
    </p:bg>
    <p:spTree>
      <p:nvGrpSpPr>
        <p:cNvPr id="1" name="Shape 139"/>
        <p:cNvGrpSpPr/>
        <p:nvPr/>
      </p:nvGrpSpPr>
      <p:grpSpPr>
        <a:xfrm>
          <a:off x="0" y="0"/>
          <a:ext cx="0" cy="0"/>
          <a:chOff x="0" y="0"/>
          <a:chExt cx="0" cy="0"/>
        </a:xfrm>
      </p:grpSpPr>
      <p:sp>
        <p:nvSpPr>
          <p:cNvPr id="140" name="Google Shape;140;p38"/>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1" name="Google Shape;141;p3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42" name="Google Shape;142;p3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43" name="Google Shape;143;p3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44" name="Google Shape;144;p3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38"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46" name="Google Shape;146;p38"/>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47" name="Google Shape;147;p38"/>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8" name="Google Shape;148;p38"/>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Items: images">
  <p:cSld name="Items: images">
    <p:spTree>
      <p:nvGrpSpPr>
        <p:cNvPr id="1" name="Shape 265"/>
        <p:cNvGrpSpPr/>
        <p:nvPr/>
      </p:nvGrpSpPr>
      <p:grpSpPr>
        <a:xfrm>
          <a:off x="0" y="0"/>
          <a:ext cx="0" cy="0"/>
          <a:chOff x="0" y="0"/>
          <a:chExt cx="0" cy="0"/>
        </a:xfrm>
      </p:grpSpPr>
      <p:sp>
        <p:nvSpPr>
          <p:cNvPr id="266" name="Google Shape;266;p52"/>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67" name="Google Shape;267;p5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68" name="Google Shape;268;p5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69" name="Google Shape;269;p52"/>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0" name="Google Shape;270;p52"/>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1" name="Google Shape;271;p52"/>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72" name="Google Shape;272;p5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73" name="Google Shape;273;p5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4" name="Google Shape;274;p5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75" name="Google Shape;275;p52"/>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76" name="Google Shape;276;p52"/>
          <p:cNvGrpSpPr/>
          <p:nvPr/>
        </p:nvGrpSpPr>
        <p:grpSpPr>
          <a:xfrm>
            <a:off x="11601910" y="8407831"/>
            <a:ext cx="5551715" cy="3386379"/>
            <a:chOff x="11601910" y="8407831"/>
            <a:chExt cx="5551715" cy="4268126"/>
          </a:xfrm>
        </p:grpSpPr>
        <p:cxnSp>
          <p:nvCxnSpPr>
            <p:cNvPr id="277" name="Google Shape;277;p52"/>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78" name="Google Shape;278;p52"/>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23560495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Items: numbers 1">
  <p:cSld name="Items: numbers 1">
    <p:spTree>
      <p:nvGrpSpPr>
        <p:cNvPr id="1" name="Shape 279"/>
        <p:cNvGrpSpPr/>
        <p:nvPr/>
      </p:nvGrpSpPr>
      <p:grpSpPr>
        <a:xfrm>
          <a:off x="0" y="0"/>
          <a:ext cx="0" cy="0"/>
          <a:chOff x="0" y="0"/>
          <a:chExt cx="0" cy="0"/>
        </a:xfrm>
      </p:grpSpPr>
      <p:sp>
        <p:nvSpPr>
          <p:cNvPr id="280" name="Google Shape;280;p53"/>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1" name="Google Shape;281;p53"/>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2" name="Google Shape;282;p53"/>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83" name="Google Shape;283;p5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84" name="Google Shape;284;p5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85" name="Google Shape;285;p53"/>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86" name="Google Shape;286;p5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87" name="Google Shape;287;p53"/>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8" name="Google Shape;288;p53"/>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9" name="Google Shape;289;p53"/>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0" name="Google Shape;290;p53"/>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1" name="Google Shape;291;p53"/>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92" name="Google Shape;292;p53"/>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3" name="Google Shape;293;p53"/>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4" name="Google Shape;294;p53"/>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95" name="Google Shape;295;p53"/>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6" name="Google Shape;296;p5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7" name="Google Shape;297;p5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668269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_Items: numbers 1">
  <p:cSld name="1_Items: numbers 1">
    <p:spTree>
      <p:nvGrpSpPr>
        <p:cNvPr id="1" name="Shape 298"/>
        <p:cNvGrpSpPr/>
        <p:nvPr/>
      </p:nvGrpSpPr>
      <p:grpSpPr>
        <a:xfrm>
          <a:off x="0" y="0"/>
          <a:ext cx="0" cy="0"/>
          <a:chOff x="0" y="0"/>
          <a:chExt cx="0" cy="0"/>
        </a:xfrm>
      </p:grpSpPr>
      <p:sp>
        <p:nvSpPr>
          <p:cNvPr id="299" name="Google Shape;299;p54"/>
          <p:cNvSpPr/>
          <p:nvPr/>
        </p:nvSpPr>
        <p:spPr>
          <a:xfrm>
            <a:off x="-22662" y="3168868"/>
            <a:ext cx="8128424"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0" name="Google Shape;300;p54"/>
          <p:cNvSpPr/>
          <p:nvPr/>
        </p:nvSpPr>
        <p:spPr>
          <a:xfrm>
            <a:off x="8105764" y="3168868"/>
            <a:ext cx="8128424" cy="10302987"/>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1" name="Google Shape;301;p54"/>
          <p:cNvSpPr/>
          <p:nvPr/>
        </p:nvSpPr>
        <p:spPr>
          <a:xfrm>
            <a:off x="16234190" y="3168868"/>
            <a:ext cx="8152985"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02" name="Google Shape;302;p5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03" name="Google Shape;303;p5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04" name="Google Shape;304;p54"/>
          <p:cNvSpPr txBox="1">
            <a:spLocks noGrp="1"/>
          </p:cNvSpPr>
          <p:nvPr>
            <p:ph type="body" idx="1"/>
          </p:nvPr>
        </p:nvSpPr>
        <p:spPr>
          <a:xfrm>
            <a:off x="1925052"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5" name="Google Shape;305;p54"/>
          <p:cNvSpPr txBox="1">
            <a:spLocks noGrp="1"/>
          </p:cNvSpPr>
          <p:nvPr>
            <p:ph type="body" idx="2"/>
          </p:nvPr>
        </p:nvSpPr>
        <p:spPr>
          <a:xfrm>
            <a:off x="1925052"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6" name="Google Shape;306;p54"/>
          <p:cNvSpPr txBox="1">
            <a:spLocks noGrp="1"/>
          </p:cNvSpPr>
          <p:nvPr>
            <p:ph type="body" idx="3"/>
          </p:nvPr>
        </p:nvSpPr>
        <p:spPr>
          <a:xfrm>
            <a:off x="9596267"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7" name="Google Shape;307;p54"/>
          <p:cNvSpPr txBox="1">
            <a:spLocks noGrp="1"/>
          </p:cNvSpPr>
          <p:nvPr>
            <p:ph type="body" idx="4"/>
          </p:nvPr>
        </p:nvSpPr>
        <p:spPr>
          <a:xfrm>
            <a:off x="9596267"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8" name="Google Shape;308;p54"/>
          <p:cNvSpPr txBox="1">
            <a:spLocks noGrp="1"/>
          </p:cNvSpPr>
          <p:nvPr>
            <p:ph type="body" idx="5"/>
          </p:nvPr>
        </p:nvSpPr>
        <p:spPr>
          <a:xfrm>
            <a:off x="17580039"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9" name="Google Shape;309;p54"/>
          <p:cNvSpPr txBox="1">
            <a:spLocks noGrp="1"/>
          </p:cNvSpPr>
          <p:nvPr>
            <p:ph type="body" idx="6"/>
          </p:nvPr>
        </p:nvSpPr>
        <p:spPr>
          <a:xfrm>
            <a:off x="17580037" y="7640321"/>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10" name="Google Shape;310;p54"/>
          <p:cNvCxnSpPr/>
          <p:nvPr/>
        </p:nvCxnSpPr>
        <p:spPr>
          <a:xfrm>
            <a:off x="1925052"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1" name="Google Shape;311;p54"/>
          <p:cNvCxnSpPr/>
          <p:nvPr/>
        </p:nvCxnSpPr>
        <p:spPr>
          <a:xfrm>
            <a:off x="9548141"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2" name="Google Shape;312;p54"/>
          <p:cNvCxnSpPr/>
          <p:nvPr/>
        </p:nvCxnSpPr>
        <p:spPr>
          <a:xfrm>
            <a:off x="17580039" y="525154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313" name="Google Shape;313;p5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4" name="Google Shape;314;p54"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5901834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Items: numbers 2">
  <p:cSld name="Items: numbers 2">
    <p:spTree>
      <p:nvGrpSpPr>
        <p:cNvPr id="1" name="Shape 315"/>
        <p:cNvGrpSpPr/>
        <p:nvPr/>
      </p:nvGrpSpPr>
      <p:grpSpPr>
        <a:xfrm>
          <a:off x="0" y="0"/>
          <a:ext cx="0" cy="0"/>
          <a:chOff x="0" y="0"/>
          <a:chExt cx="0" cy="0"/>
        </a:xfrm>
      </p:grpSpPr>
      <p:sp>
        <p:nvSpPr>
          <p:cNvPr id="316" name="Google Shape;316;p55"/>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7" name="Google Shape;317;p55"/>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8" name="Google Shape;318;p55"/>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19" name="Google Shape;319;p5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20" name="Google Shape;320;p5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21" name="Google Shape;321;p55"/>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2" name="Google Shape;322;p5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23" name="Google Shape;323;p55"/>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4" name="Google Shape;324;p55"/>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5" name="Google Shape;325;p55"/>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6" name="Google Shape;326;p55"/>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7" name="Google Shape;327;p55"/>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8" name="Google Shape;328;p55"/>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29" name="Google Shape;329;p55"/>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30" name="Google Shape;330;p55"/>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331" name="Google Shape;331;p5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2" name="Google Shape;332;p55"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333" name="Google Shape;333;p55"/>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196447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tatement 1">
  <p:cSld name="Statement 1">
    <p:bg>
      <p:bgPr>
        <a:solidFill>
          <a:schemeClr val="dk1"/>
        </a:solidFill>
        <a:effectLst/>
      </p:bgPr>
    </p:bg>
    <p:spTree>
      <p:nvGrpSpPr>
        <p:cNvPr id="1" name="Shape 334"/>
        <p:cNvGrpSpPr/>
        <p:nvPr/>
      </p:nvGrpSpPr>
      <p:grpSpPr>
        <a:xfrm>
          <a:off x="0" y="0"/>
          <a:ext cx="0" cy="0"/>
          <a:chOff x="0" y="0"/>
          <a:chExt cx="0" cy="0"/>
        </a:xfrm>
      </p:grpSpPr>
      <p:cxnSp>
        <p:nvCxnSpPr>
          <p:cNvPr id="335" name="Google Shape;335;p5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36" name="Google Shape;336;p5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37" name="Google Shape;337;p56"/>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338" name="Google Shape;338;p56"/>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39" name="Google Shape;339;p56"/>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55178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tatement 2">
  <p:cSld name="Statement 2">
    <p:bg>
      <p:bgPr>
        <a:solidFill>
          <a:schemeClr val="accent6">
            <a:alpha val="60000"/>
          </a:schemeClr>
        </a:solidFill>
        <a:effectLst/>
      </p:bgPr>
    </p:bg>
    <p:spTree>
      <p:nvGrpSpPr>
        <p:cNvPr id="1" name="Shape 340"/>
        <p:cNvGrpSpPr/>
        <p:nvPr/>
      </p:nvGrpSpPr>
      <p:grpSpPr>
        <a:xfrm>
          <a:off x="0" y="0"/>
          <a:ext cx="0" cy="0"/>
          <a:chOff x="0" y="0"/>
          <a:chExt cx="0" cy="0"/>
        </a:xfrm>
      </p:grpSpPr>
      <p:cxnSp>
        <p:nvCxnSpPr>
          <p:cNvPr id="341" name="Google Shape;341;p5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2" name="Google Shape;342;p5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343" name="Google Shape;343;p57"/>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44" name="Google Shape;344;p5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345" name="Google Shape;345;p57"/>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921846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dk1"/>
        </a:solidFill>
        <a:effectLst/>
      </p:bgPr>
    </p:bg>
    <p:spTree>
      <p:nvGrpSpPr>
        <p:cNvPr id="1" name="Shape 346"/>
        <p:cNvGrpSpPr/>
        <p:nvPr/>
      </p:nvGrpSpPr>
      <p:grpSpPr>
        <a:xfrm>
          <a:off x="0" y="0"/>
          <a:ext cx="0" cy="0"/>
          <a:chOff x="0" y="0"/>
          <a:chExt cx="0" cy="0"/>
        </a:xfrm>
      </p:grpSpPr>
      <p:cxnSp>
        <p:nvCxnSpPr>
          <p:cNvPr id="347" name="Google Shape;347;p58"/>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348" name="Google Shape;348;p5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9" name="Google Shape;349;p5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350" name="Google Shape;350;p58"/>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843434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51"/>
        <p:cNvGrpSpPr/>
        <p:nvPr/>
      </p:nvGrpSpPr>
      <p:grpSpPr>
        <a:xfrm>
          <a:off x="0" y="0"/>
          <a:ext cx="0" cy="0"/>
          <a:chOff x="0" y="0"/>
          <a:chExt cx="0" cy="0"/>
        </a:xfrm>
      </p:grpSpPr>
      <p:sp>
        <p:nvSpPr>
          <p:cNvPr id="352" name="Google Shape;352;p59"/>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3" name="Google Shape;353;p5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54" name="Google Shape;354;p5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55" name="Google Shape;355;p59"/>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56" name="Google Shape;356;p59"/>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7" name="Google Shape;357;p5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58" name="Google Shape;358;p5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9" name="Google Shape;359;p5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6748576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_Half content">
  <p:cSld name="1_Half content">
    <p:spTree>
      <p:nvGrpSpPr>
        <p:cNvPr id="1" name="Shape 360"/>
        <p:cNvGrpSpPr/>
        <p:nvPr/>
      </p:nvGrpSpPr>
      <p:grpSpPr>
        <a:xfrm>
          <a:off x="0" y="0"/>
          <a:ext cx="0" cy="0"/>
          <a:chOff x="0" y="0"/>
          <a:chExt cx="0" cy="0"/>
        </a:xfrm>
      </p:grpSpPr>
      <p:cxnSp>
        <p:nvCxnSpPr>
          <p:cNvPr id="361" name="Google Shape;361;p6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62" name="Google Shape;362;p60"/>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0"/>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4" name="Google Shape;364;p6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65" name="Google Shape;365;p6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66" name="Google Shape;366;p60"/>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67" name="Google Shape;367;p60"/>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2607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Content + callout 1">
  <p:cSld name="1_Content + callout 1">
    <p:bg>
      <p:bgPr>
        <a:solidFill>
          <a:schemeClr val="accent5"/>
        </a:solidFill>
        <a:effectLst/>
      </p:bgPr>
    </p:bg>
    <p:spTree>
      <p:nvGrpSpPr>
        <p:cNvPr id="1" name="Shape 368"/>
        <p:cNvGrpSpPr/>
        <p:nvPr/>
      </p:nvGrpSpPr>
      <p:grpSpPr>
        <a:xfrm>
          <a:off x="0" y="0"/>
          <a:ext cx="0" cy="0"/>
          <a:chOff x="0" y="0"/>
          <a:chExt cx="0" cy="0"/>
        </a:xfrm>
      </p:grpSpPr>
      <p:cxnSp>
        <p:nvCxnSpPr>
          <p:cNvPr id="369" name="Google Shape;369;p61"/>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370" name="Google Shape;370;p6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71" name="Google Shape;371;p61"/>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372" name="Google Shape;372;p6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6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4" name="Google Shape;374;p6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5" name="Google Shape;375;p61"/>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76" name="Google Shape;376;p61"/>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76681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callout 3">
  <p:cSld name="Content + callout 3">
    <p:bg>
      <p:bgPr>
        <a:solidFill>
          <a:schemeClr val="accent6"/>
        </a:solidFill>
        <a:effectLst/>
      </p:bgPr>
    </p:bg>
    <p:spTree>
      <p:nvGrpSpPr>
        <p:cNvPr id="1" name="Shape 149"/>
        <p:cNvGrpSpPr/>
        <p:nvPr/>
      </p:nvGrpSpPr>
      <p:grpSpPr>
        <a:xfrm>
          <a:off x="0" y="0"/>
          <a:ext cx="0" cy="0"/>
          <a:chOff x="0" y="0"/>
          <a:chExt cx="0" cy="0"/>
        </a:xfrm>
      </p:grpSpPr>
      <p:sp>
        <p:nvSpPr>
          <p:cNvPr id="150" name="Google Shape;150;p39"/>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1" name="Google Shape;151;p3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52" name="Google Shape;152;p3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53" name="Google Shape;153;p39"/>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54" name="Google Shape;154;p3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3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56" name="Google Shape;156;p39"/>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57" name="Google Shape;157;p39"/>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8" name="Google Shape;158;p39"/>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_Image + content 1">
  <p:cSld name="2_Image + content 1">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5" name="Google Shape;385;p63"/>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386" name="Google Shape;386;p6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7" name="Google Shape;387;p6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88" name="Google Shape;388;p63"/>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389" name="Google Shape;389;p6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390" name="Google Shape;390;p63"/>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00379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chemeClr val="dk1"/>
        </a:solidFill>
        <a:effectLst/>
      </p:bgPr>
    </p:bg>
    <p:spTree>
      <p:nvGrpSpPr>
        <p:cNvPr id="1" name="Shape 391"/>
        <p:cNvGrpSpPr/>
        <p:nvPr/>
      </p:nvGrpSpPr>
      <p:grpSpPr>
        <a:xfrm>
          <a:off x="0" y="0"/>
          <a:ext cx="0" cy="0"/>
          <a:chOff x="0" y="0"/>
          <a:chExt cx="0" cy="0"/>
        </a:xfrm>
      </p:grpSpPr>
      <p:pic>
        <p:nvPicPr>
          <p:cNvPr id="392" name="Google Shape;392;p64"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393" name="Google Shape;393;p6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94" name="Google Shape;394;p6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95" name="Google Shape;395;p64"/>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396" name="Google Shape;396;p64"/>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192174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End slide">
  <p:cSld name="1_End slide">
    <p:spTree>
      <p:nvGrpSpPr>
        <p:cNvPr id="1" name="Shape 397"/>
        <p:cNvGrpSpPr/>
        <p:nvPr/>
      </p:nvGrpSpPr>
      <p:grpSpPr>
        <a:xfrm>
          <a:off x="0" y="0"/>
          <a:ext cx="0" cy="0"/>
          <a:chOff x="0" y="0"/>
          <a:chExt cx="0" cy="0"/>
        </a:xfrm>
      </p:grpSpPr>
      <p:pic>
        <p:nvPicPr>
          <p:cNvPr id="398" name="Google Shape;398;p6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extLst>
      <p:ext uri="{BB962C8B-B14F-4D97-AF65-F5344CB8AC3E}">
        <p14:creationId xmlns:p14="http://schemas.microsoft.com/office/powerpoint/2010/main" val="35212006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9"/>
        <p:cNvGrpSpPr/>
        <p:nvPr/>
      </p:nvGrpSpPr>
      <p:grpSpPr>
        <a:xfrm>
          <a:off x="0" y="0"/>
          <a:ext cx="0" cy="0"/>
          <a:chOff x="0" y="0"/>
          <a:chExt cx="0" cy="0"/>
        </a:xfrm>
      </p:grpSpPr>
      <p:sp>
        <p:nvSpPr>
          <p:cNvPr id="400" name="Google Shape;400;p66"/>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401" name="Google Shape;401;p66"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926251" y="12802934"/>
            <a:ext cx="4248299" cy="834882"/>
          </a:xfrm>
          <a:prstGeom prst="rect">
            <a:avLst/>
          </a:prstGeom>
          <a:noFill/>
          <a:ln>
            <a:noFill/>
          </a:ln>
        </p:spPr>
      </p:pic>
      <p:sp>
        <p:nvSpPr>
          <p:cNvPr id="402" name="Google Shape;402;p66"/>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66"/>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490137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Table of Content 1">
  <p:cSld name="1_Table of Content 1">
    <p:bg>
      <p:bgPr>
        <a:solidFill>
          <a:schemeClr val="accent6"/>
        </a:solidFill>
        <a:effectLst/>
      </p:bgPr>
    </p:bg>
    <p:spTree>
      <p:nvGrpSpPr>
        <p:cNvPr id="1" name="Shape 404"/>
        <p:cNvGrpSpPr/>
        <p:nvPr/>
      </p:nvGrpSpPr>
      <p:grpSpPr>
        <a:xfrm>
          <a:off x="0" y="0"/>
          <a:ext cx="0" cy="0"/>
          <a:chOff x="0" y="0"/>
          <a:chExt cx="0" cy="0"/>
        </a:xfrm>
      </p:grpSpPr>
      <p:sp>
        <p:nvSpPr>
          <p:cNvPr id="405" name="Google Shape;405;p6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6" name="Google Shape;406;p6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07" name="Google Shape;407;p6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08" name="Google Shape;408;p6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9" name="Google Shape;409;p6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0" name="Google Shape;410;p6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1" name="Google Shape;411;p6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2" name="Google Shape;412;p6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3" name="Google Shape;413;p6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4" name="Google Shape;414;p6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5" name="Google Shape;415;p6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6" name="Google Shape;416;p6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417" name="Google Shape;417;p6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418" name="Google Shape;418;p6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19" name="Google Shape;419;p6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20" name="Google Shape;420;p6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2646108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Table of Content 2">
  <p:cSld name="1_Table of Content 2">
    <p:bg>
      <p:bgPr>
        <a:solidFill>
          <a:schemeClr val="accent5"/>
        </a:solidFill>
        <a:effectLst/>
      </p:bgPr>
    </p:bg>
    <p:spTree>
      <p:nvGrpSpPr>
        <p:cNvPr id="1" name="Shape 421"/>
        <p:cNvGrpSpPr/>
        <p:nvPr/>
      </p:nvGrpSpPr>
      <p:grpSpPr>
        <a:xfrm>
          <a:off x="0" y="0"/>
          <a:ext cx="0" cy="0"/>
          <a:chOff x="0" y="0"/>
          <a:chExt cx="0" cy="0"/>
        </a:xfrm>
      </p:grpSpPr>
      <p:sp>
        <p:nvSpPr>
          <p:cNvPr id="422" name="Google Shape;422;p6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3" name="Google Shape;423;p6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4" name="Google Shape;424;p6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5" name="Google Shape;425;p6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6" name="Google Shape;426;p6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7" name="Google Shape;427;p6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8" name="Google Shape;428;p6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9" name="Google Shape;429;p6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430" name="Google Shape;430;p6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431" name="Google Shape;431;p6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6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3" name="Google Shape;433;p6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4" name="Google Shape;434;p6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5" name="Google Shape;435;p6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6" name="Google Shape;436;p6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7" name="Google Shape;437;p6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38" name="Google Shape;438;p6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9" name="Google Shape;439;p6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40" name="Google Shape;440;p6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41" name="Google Shape;441;p6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42" name="Google Shape;442;p6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443" name="Google Shape;443;p6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8945028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Logos">
  <p:cSld name="1_Logos">
    <p:spTree>
      <p:nvGrpSpPr>
        <p:cNvPr id="1" name="Shape 444"/>
        <p:cNvGrpSpPr/>
        <p:nvPr/>
      </p:nvGrpSpPr>
      <p:grpSpPr>
        <a:xfrm>
          <a:off x="0" y="0"/>
          <a:ext cx="0" cy="0"/>
          <a:chOff x="0" y="0"/>
          <a:chExt cx="0" cy="0"/>
        </a:xfrm>
      </p:grpSpPr>
      <p:sp>
        <p:nvSpPr>
          <p:cNvPr id="445" name="Google Shape;445;p6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6" name="Google Shape;446;p6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7" name="Google Shape;447;p6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8" name="Google Shape;448;p6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9" name="Google Shape;449;p6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0" name="Google Shape;450;p6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1" name="Google Shape;451;p6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2" name="Google Shape;452;p6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3" name="Google Shape;453;p6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4" name="Google Shape;454;p6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5" name="Google Shape;455;p6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6" name="Google Shape;456;p6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7" name="Google Shape;457;p6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8" name="Google Shape;458;p6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9" name="Google Shape;459;p6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0" name="Google Shape;460;p6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1" name="Google Shape;461;p6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2" name="Google Shape;462;p6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463" name="Google Shape;463;p6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464" name="Google Shape;464;p6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5" name="Google Shape;465;p6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66" name="Google Shape;466;p6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7" name="Google Shape;467;p6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0042782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468"/>
        <p:cNvGrpSpPr/>
        <p:nvPr/>
      </p:nvGrpSpPr>
      <p:grpSpPr>
        <a:xfrm>
          <a:off x="0" y="0"/>
          <a:ext cx="0" cy="0"/>
          <a:chOff x="0" y="0"/>
          <a:chExt cx="0" cy="0"/>
        </a:xfrm>
      </p:grpSpPr>
      <p:cxnSp>
        <p:nvCxnSpPr>
          <p:cNvPr id="469" name="Google Shape;469;p7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70" name="Google Shape;470;p7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71" name="Google Shape;471;p7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72" name="Google Shape;472;p7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3" name="Google Shape;473;p7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74" name="Google Shape;474;p7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5" name="Google Shape;475;p7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76" name="Google Shape;476;p7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0926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_Content + callout 2">
  <p:cSld name="1_Content + callout 2">
    <p:bg>
      <p:bgPr>
        <a:solidFill>
          <a:schemeClr val="lt1"/>
        </a:solidFill>
        <a:effectLst/>
      </p:bgPr>
    </p:bg>
    <p:spTree>
      <p:nvGrpSpPr>
        <p:cNvPr id="1" name="Shape 477"/>
        <p:cNvGrpSpPr/>
        <p:nvPr/>
      </p:nvGrpSpPr>
      <p:grpSpPr>
        <a:xfrm>
          <a:off x="0" y="0"/>
          <a:ext cx="0" cy="0"/>
          <a:chOff x="0" y="0"/>
          <a:chExt cx="0" cy="0"/>
        </a:xfrm>
      </p:grpSpPr>
      <p:sp>
        <p:nvSpPr>
          <p:cNvPr id="478" name="Google Shape;478;p7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9" name="Google Shape;479;p7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80" name="Google Shape;480;p7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81" name="Google Shape;481;p7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82" name="Google Shape;482;p7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3" name="Google Shape;483;p7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84" name="Google Shape;484;p7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85" name="Google Shape;485;p71"/>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6" name="Google Shape;486;p71"/>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15107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2_Content + callout 3">
  <p:cSld name="2_Content + callout 3">
    <p:bg>
      <p:bgPr>
        <a:solidFill>
          <a:schemeClr val="accent6"/>
        </a:solidFill>
        <a:effectLst/>
      </p:bgPr>
    </p:bg>
    <p:spTree>
      <p:nvGrpSpPr>
        <p:cNvPr id="1" name="Shape 487"/>
        <p:cNvGrpSpPr/>
        <p:nvPr/>
      </p:nvGrpSpPr>
      <p:grpSpPr>
        <a:xfrm>
          <a:off x="0" y="0"/>
          <a:ext cx="0" cy="0"/>
          <a:chOff x="0" y="0"/>
          <a:chExt cx="0" cy="0"/>
        </a:xfrm>
      </p:grpSpPr>
      <p:sp>
        <p:nvSpPr>
          <p:cNvPr id="488" name="Google Shape;488;p72"/>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9" name="Google Shape;489;p7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90" name="Google Shape;490;p7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91" name="Google Shape;491;p72"/>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492" name="Google Shape;492;p7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3" name="Google Shape;493;p7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94" name="Google Shape;494;p7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95" name="Google Shape;495;p72"/>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96" name="Google Shape;496;p72"/>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6405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 callout 3">
  <p:cSld name="1_Content + callout 3">
    <p:bg>
      <p:bgPr>
        <a:solidFill>
          <a:schemeClr val="accent6"/>
        </a:solidFill>
        <a:effectLst/>
      </p:bgPr>
    </p:bg>
    <p:spTree>
      <p:nvGrpSpPr>
        <p:cNvPr id="1" name="Shape 159"/>
        <p:cNvGrpSpPr/>
        <p:nvPr/>
      </p:nvGrpSpPr>
      <p:grpSpPr>
        <a:xfrm>
          <a:off x="0" y="0"/>
          <a:ext cx="0" cy="0"/>
          <a:chOff x="0" y="0"/>
          <a:chExt cx="0" cy="0"/>
        </a:xfrm>
      </p:grpSpPr>
      <p:cxnSp>
        <p:nvCxnSpPr>
          <p:cNvPr id="160" name="Google Shape;160;p4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61" name="Google Shape;161;p4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62" name="Google Shape;162;p40"/>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63" name="Google Shape;163;p4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4" name="Google Shape;164;p4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Half content 2">
  <p:cSld name="1_Half content 2">
    <p:spTree>
      <p:nvGrpSpPr>
        <p:cNvPr id="1" name="Shape 497"/>
        <p:cNvGrpSpPr/>
        <p:nvPr/>
      </p:nvGrpSpPr>
      <p:grpSpPr>
        <a:xfrm>
          <a:off x="0" y="0"/>
          <a:ext cx="0" cy="0"/>
          <a:chOff x="0" y="0"/>
          <a:chExt cx="0" cy="0"/>
        </a:xfrm>
      </p:grpSpPr>
      <p:cxnSp>
        <p:nvCxnSpPr>
          <p:cNvPr id="498" name="Google Shape;498;p7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99" name="Google Shape;499;p73"/>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73"/>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01" name="Google Shape;501;p7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2" name="Google Shape;502;p7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03" name="Google Shape;503;p7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3444722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_Title 3">
  <p:cSld name="1_Title 3">
    <p:spTree>
      <p:nvGrpSpPr>
        <p:cNvPr id="1" name="Shape 504"/>
        <p:cNvGrpSpPr/>
        <p:nvPr/>
      </p:nvGrpSpPr>
      <p:grpSpPr>
        <a:xfrm>
          <a:off x="0" y="0"/>
          <a:ext cx="0" cy="0"/>
          <a:chOff x="0" y="0"/>
          <a:chExt cx="0" cy="0"/>
        </a:xfrm>
      </p:grpSpPr>
      <p:sp>
        <p:nvSpPr>
          <p:cNvPr id="505" name="Google Shape;505;p74"/>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6" name="Google Shape;506;p74"/>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07" name="Google Shape;507;p74"/>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08" name="Google Shape;508;p7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9" name="Google Shape;509;p7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10" name="Google Shape;510;p7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4585555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2_Title 2">
  <p:cSld name="2_Title 2">
    <p:spTree>
      <p:nvGrpSpPr>
        <p:cNvPr id="1" name="Shape 511"/>
        <p:cNvGrpSpPr/>
        <p:nvPr/>
      </p:nvGrpSpPr>
      <p:grpSpPr>
        <a:xfrm>
          <a:off x="0" y="0"/>
          <a:ext cx="0" cy="0"/>
          <a:chOff x="0" y="0"/>
          <a:chExt cx="0" cy="0"/>
        </a:xfrm>
      </p:grpSpPr>
      <p:sp>
        <p:nvSpPr>
          <p:cNvPr id="512" name="Google Shape;512;p75"/>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13" name="Google Shape;513;p75"/>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514" name="Google Shape;514;p7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15" name="Google Shape;515;p7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6" name="Google Shape;516;p75"/>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75"/>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3052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Image + content 2">
  <p:cSld name="1_Image + content 2">
    <p:bg>
      <p:bgPr>
        <a:solidFill>
          <a:srgbClr val="FCFBFA">
            <a:alpha val="60000"/>
          </a:srgbClr>
        </a:solidFill>
        <a:effectLst/>
      </p:bgPr>
    </p:bg>
    <p:spTree>
      <p:nvGrpSpPr>
        <p:cNvPr id="1" name="Shape 518"/>
        <p:cNvGrpSpPr/>
        <p:nvPr/>
      </p:nvGrpSpPr>
      <p:grpSpPr>
        <a:xfrm>
          <a:off x="0" y="0"/>
          <a:ext cx="0" cy="0"/>
          <a:chOff x="0" y="0"/>
          <a:chExt cx="0" cy="0"/>
        </a:xfrm>
      </p:grpSpPr>
      <p:cxnSp>
        <p:nvCxnSpPr>
          <p:cNvPr id="519" name="Google Shape;519;p76"/>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520" name="Google Shape;520;p7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1" name="Google Shape;521;p7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22" name="Google Shape;522;p76"/>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3" name="Google Shape;523;p76"/>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4" name="Google Shape;524;p76"/>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5" name="Google Shape;525;p7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564439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_Image + content 3">
  <p:cSld name="1_Image + content 3">
    <p:bg>
      <p:bgPr>
        <a:solidFill>
          <a:schemeClr val="dk1"/>
        </a:solidFill>
        <a:effectLst/>
      </p:bgPr>
    </p:bg>
    <p:spTree>
      <p:nvGrpSpPr>
        <p:cNvPr id="1" name="Shape 526"/>
        <p:cNvGrpSpPr/>
        <p:nvPr/>
      </p:nvGrpSpPr>
      <p:grpSpPr>
        <a:xfrm>
          <a:off x="0" y="0"/>
          <a:ext cx="0" cy="0"/>
          <a:chOff x="0" y="0"/>
          <a:chExt cx="0" cy="0"/>
        </a:xfrm>
      </p:grpSpPr>
      <p:cxnSp>
        <p:nvCxnSpPr>
          <p:cNvPr id="527" name="Google Shape;527;p7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8" name="Google Shape;528;p7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529" name="Google Shape;529;p77"/>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0" name="Google Shape;530;p77"/>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531" name="Google Shape;531;p7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2" name="Google Shape;532;p7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33" name="Google Shape;533;p77"/>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166701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2_Image + content alt">
  <p:cSld name="2_Image + content alt">
    <p:spTree>
      <p:nvGrpSpPr>
        <p:cNvPr id="1" name="Shape 534"/>
        <p:cNvGrpSpPr/>
        <p:nvPr/>
      </p:nvGrpSpPr>
      <p:grpSpPr>
        <a:xfrm>
          <a:off x="0" y="0"/>
          <a:ext cx="0" cy="0"/>
          <a:chOff x="0" y="0"/>
          <a:chExt cx="0" cy="0"/>
        </a:xfrm>
      </p:grpSpPr>
      <p:sp>
        <p:nvSpPr>
          <p:cNvPr id="535" name="Google Shape;535;p78"/>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36" name="Google Shape;536;p7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37" name="Google Shape;537;p7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38" name="Google Shape;538;p78"/>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39" name="Google Shape;539;p78"/>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40" name="Google Shape;540;p7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1" name="Google Shape;541;p7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2" name="Google Shape;542;p7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5886500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Items: icons">
  <p:cSld name="1_Items: icons">
    <p:spTree>
      <p:nvGrpSpPr>
        <p:cNvPr id="1" name="Shape 543"/>
        <p:cNvGrpSpPr/>
        <p:nvPr/>
      </p:nvGrpSpPr>
      <p:grpSpPr>
        <a:xfrm>
          <a:off x="0" y="0"/>
          <a:ext cx="0" cy="0"/>
          <a:chOff x="0" y="0"/>
          <a:chExt cx="0" cy="0"/>
        </a:xfrm>
      </p:grpSpPr>
      <p:sp>
        <p:nvSpPr>
          <p:cNvPr id="544" name="Google Shape;544;p79"/>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5" name="Google Shape;545;p79"/>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6" name="Google Shape;546;p79"/>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547" name="Google Shape;547;p7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48" name="Google Shape;548;p7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49" name="Google Shape;549;p79"/>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0" name="Google Shape;550;p79"/>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1" name="Google Shape;551;p79"/>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52" name="Google Shape;552;p7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53" name="Google Shape;553;p7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4" name="Google Shape;554;p7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55" name="Google Shape;555;p79"/>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56" name="Google Shape;556;p79"/>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57" name="Google Shape;557;p79"/>
          <p:cNvGrpSpPr/>
          <p:nvPr/>
        </p:nvGrpSpPr>
        <p:grpSpPr>
          <a:xfrm>
            <a:off x="11601910" y="8407831"/>
            <a:ext cx="5551715" cy="3386379"/>
            <a:chOff x="11601910" y="8407831"/>
            <a:chExt cx="5551715" cy="4268126"/>
          </a:xfrm>
        </p:grpSpPr>
        <p:cxnSp>
          <p:nvCxnSpPr>
            <p:cNvPr id="558" name="Google Shape;558;p79"/>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59" name="Google Shape;559;p79"/>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31270752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1_Items: images">
  <p:cSld name="1_Items: images">
    <p:spTree>
      <p:nvGrpSpPr>
        <p:cNvPr id="1" name="Shape 560"/>
        <p:cNvGrpSpPr/>
        <p:nvPr/>
      </p:nvGrpSpPr>
      <p:grpSpPr>
        <a:xfrm>
          <a:off x="0" y="0"/>
          <a:ext cx="0" cy="0"/>
          <a:chOff x="0" y="0"/>
          <a:chExt cx="0" cy="0"/>
        </a:xfrm>
      </p:grpSpPr>
      <p:sp>
        <p:nvSpPr>
          <p:cNvPr id="561" name="Google Shape;561;p80"/>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62" name="Google Shape;562;p8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63" name="Google Shape;563;p8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64" name="Google Shape;564;p80"/>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5" name="Google Shape;565;p80"/>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6" name="Google Shape;566;p80"/>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67" name="Google Shape;567;p8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68" name="Google Shape;568;p8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9" name="Google Shape;569;p8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70" name="Google Shape;570;p80"/>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71" name="Google Shape;571;p80"/>
          <p:cNvGrpSpPr/>
          <p:nvPr/>
        </p:nvGrpSpPr>
        <p:grpSpPr>
          <a:xfrm>
            <a:off x="11601910" y="8407831"/>
            <a:ext cx="5551715" cy="3386379"/>
            <a:chOff x="11601910" y="8407831"/>
            <a:chExt cx="5551715" cy="4268126"/>
          </a:xfrm>
        </p:grpSpPr>
        <p:cxnSp>
          <p:nvCxnSpPr>
            <p:cNvPr id="572" name="Google Shape;572;p80"/>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73" name="Google Shape;573;p80"/>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15113748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_Items: numbers 1">
  <p:cSld name="2_Items: numbers 1">
    <p:spTree>
      <p:nvGrpSpPr>
        <p:cNvPr id="1" name="Shape 574"/>
        <p:cNvGrpSpPr/>
        <p:nvPr/>
      </p:nvGrpSpPr>
      <p:grpSpPr>
        <a:xfrm>
          <a:off x="0" y="0"/>
          <a:ext cx="0" cy="0"/>
          <a:chOff x="0" y="0"/>
          <a:chExt cx="0" cy="0"/>
        </a:xfrm>
      </p:grpSpPr>
      <p:sp>
        <p:nvSpPr>
          <p:cNvPr id="575" name="Google Shape;575;p81"/>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6" name="Google Shape;576;p81"/>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7" name="Google Shape;577;p81"/>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78" name="Google Shape;578;p8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79" name="Google Shape;579;p8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80" name="Google Shape;580;p81"/>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1" name="Google Shape;581;p8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82" name="Google Shape;582;p81"/>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3" name="Google Shape;583;p81"/>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4" name="Google Shape;584;p81"/>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5" name="Google Shape;585;p81"/>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6" name="Google Shape;586;p81"/>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7" name="Google Shape;587;p81"/>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8" name="Google Shape;588;p81"/>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9" name="Google Shape;589;p81"/>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590" name="Google Shape;590;p81"/>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91" name="Google Shape;591;p8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2" name="Google Shape;592;p8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722591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Items: numbers 2">
  <p:cSld name="1_Items: numbers 2">
    <p:spTree>
      <p:nvGrpSpPr>
        <p:cNvPr id="1" name="Shape 593"/>
        <p:cNvGrpSpPr/>
        <p:nvPr/>
      </p:nvGrpSpPr>
      <p:grpSpPr>
        <a:xfrm>
          <a:off x="0" y="0"/>
          <a:ext cx="0" cy="0"/>
          <a:chOff x="0" y="0"/>
          <a:chExt cx="0" cy="0"/>
        </a:xfrm>
      </p:grpSpPr>
      <p:sp>
        <p:nvSpPr>
          <p:cNvPr id="594" name="Google Shape;594;p82"/>
          <p:cNvSpPr/>
          <p:nvPr/>
        </p:nvSpPr>
        <p:spPr>
          <a:xfrm>
            <a:off x="-2266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5" name="Google Shape;595;p82"/>
          <p:cNvSpPr/>
          <p:nvPr/>
        </p:nvSpPr>
        <p:spPr>
          <a:xfrm>
            <a:off x="1625875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6" name="Google Shape;596;p82"/>
          <p:cNvSpPr/>
          <p:nvPr/>
        </p:nvSpPr>
        <p:spPr>
          <a:xfrm>
            <a:off x="8105765" y="6262256"/>
            <a:ext cx="8175650" cy="72096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97" name="Google Shape;597;p8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8" name="Google Shape;598;p8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99" name="Google Shape;599;p82"/>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00" name="Google Shape;600;p8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01" name="Google Shape;601;p82"/>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2" name="Google Shape;602;p82"/>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3" name="Google Shape;603;p82"/>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4" name="Google Shape;604;p82"/>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5" name="Google Shape;605;p82"/>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6" name="Google Shape;606;p8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7" name="Google Shape;607;p8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608" name="Google Shape;608;p82"/>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7107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alf content 2">
  <p:cSld name="Half content 2">
    <p:spTree>
      <p:nvGrpSpPr>
        <p:cNvPr id="1" name="Shape 165"/>
        <p:cNvGrpSpPr/>
        <p:nvPr/>
      </p:nvGrpSpPr>
      <p:grpSpPr>
        <a:xfrm>
          <a:off x="0" y="0"/>
          <a:ext cx="0" cy="0"/>
          <a:chOff x="0" y="0"/>
          <a:chExt cx="0" cy="0"/>
        </a:xfrm>
      </p:grpSpPr>
      <p:cxnSp>
        <p:nvCxnSpPr>
          <p:cNvPr id="166" name="Google Shape;166;p4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67" name="Google Shape;167;p41"/>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69" name="Google Shape;169;p4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0" name="Google Shape;170;p4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1" name="Google Shape;171;p4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Statement 1">
  <p:cSld name="1_Statement 1">
    <p:bg>
      <p:bgPr>
        <a:solidFill>
          <a:schemeClr val="dk1"/>
        </a:solidFill>
        <a:effectLst/>
      </p:bgPr>
    </p:bg>
    <p:spTree>
      <p:nvGrpSpPr>
        <p:cNvPr id="1" name="Shape 609"/>
        <p:cNvGrpSpPr/>
        <p:nvPr/>
      </p:nvGrpSpPr>
      <p:grpSpPr>
        <a:xfrm>
          <a:off x="0" y="0"/>
          <a:ext cx="0" cy="0"/>
          <a:chOff x="0" y="0"/>
          <a:chExt cx="0" cy="0"/>
        </a:xfrm>
      </p:grpSpPr>
      <p:cxnSp>
        <p:nvCxnSpPr>
          <p:cNvPr id="610" name="Google Shape;610;p8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1" name="Google Shape;611;p8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12" name="Google Shape;612;p83"/>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613" name="Google Shape;613;p83"/>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14" name="Google Shape;614;p83"/>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940186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_Statement 2">
  <p:cSld name="1_Statement 2">
    <p:bg>
      <p:bgPr>
        <a:solidFill>
          <a:schemeClr val="accent6">
            <a:alpha val="60000"/>
          </a:schemeClr>
        </a:solidFill>
        <a:effectLst/>
      </p:bgPr>
    </p:bg>
    <p:spTree>
      <p:nvGrpSpPr>
        <p:cNvPr id="1" name="Shape 615"/>
        <p:cNvGrpSpPr/>
        <p:nvPr/>
      </p:nvGrpSpPr>
      <p:grpSpPr>
        <a:xfrm>
          <a:off x="0" y="0"/>
          <a:ext cx="0" cy="0"/>
          <a:chOff x="0" y="0"/>
          <a:chExt cx="0" cy="0"/>
        </a:xfrm>
      </p:grpSpPr>
      <p:cxnSp>
        <p:nvCxnSpPr>
          <p:cNvPr id="616" name="Google Shape;616;p8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7" name="Google Shape;617;p8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18" name="Google Shape;618;p84"/>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19" name="Google Shape;619;p84"/>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20" name="Google Shape;620;p84"/>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73724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3_Divider 1">
  <p:cSld name="3_Divider 1">
    <p:bg>
      <p:bgPr>
        <a:solidFill>
          <a:schemeClr val="lt1"/>
        </a:solidFill>
        <a:effectLst/>
      </p:bgPr>
    </p:bg>
    <p:spTree>
      <p:nvGrpSpPr>
        <p:cNvPr id="1" name="Shape 621"/>
        <p:cNvGrpSpPr/>
        <p:nvPr/>
      </p:nvGrpSpPr>
      <p:grpSpPr>
        <a:xfrm>
          <a:off x="0" y="0"/>
          <a:ext cx="0" cy="0"/>
          <a:chOff x="0" y="0"/>
          <a:chExt cx="0" cy="0"/>
        </a:xfrm>
      </p:grpSpPr>
      <p:cxnSp>
        <p:nvCxnSpPr>
          <p:cNvPr id="622" name="Google Shape;622;p85"/>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623" name="Google Shape;623;p85"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624" name="Google Shape;624;p85"/>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25" name="Google Shape;625;p8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26" name="Google Shape;626;p8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27" name="Google Shape;627;p85"/>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042870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chemeClr val="dk1"/>
        </a:solidFill>
        <a:effectLst/>
      </p:bgPr>
    </p:bg>
    <p:spTree>
      <p:nvGrpSpPr>
        <p:cNvPr id="1" name="Shape 628"/>
        <p:cNvGrpSpPr/>
        <p:nvPr/>
      </p:nvGrpSpPr>
      <p:grpSpPr>
        <a:xfrm>
          <a:off x="0" y="0"/>
          <a:ext cx="0" cy="0"/>
          <a:chOff x="0" y="0"/>
          <a:chExt cx="0" cy="0"/>
        </a:xfrm>
      </p:grpSpPr>
      <p:cxnSp>
        <p:nvCxnSpPr>
          <p:cNvPr id="629" name="Google Shape;629;p86"/>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630" name="Google Shape;630;p8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31" name="Google Shape;631;p8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632" name="Google Shape;632;p86"/>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634789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_Table of Content 1">
  <p:cSld name="2_Table of Content 1">
    <p:bg>
      <p:bgPr>
        <a:solidFill>
          <a:schemeClr val="accent6"/>
        </a:solidFill>
        <a:effectLst/>
      </p:bgPr>
    </p:bg>
    <p:spTree>
      <p:nvGrpSpPr>
        <p:cNvPr id="1" name="Shape 633"/>
        <p:cNvGrpSpPr/>
        <p:nvPr/>
      </p:nvGrpSpPr>
      <p:grpSpPr>
        <a:xfrm>
          <a:off x="0" y="0"/>
          <a:ext cx="0" cy="0"/>
          <a:chOff x="0" y="0"/>
          <a:chExt cx="0" cy="0"/>
        </a:xfrm>
      </p:grpSpPr>
      <p:sp>
        <p:nvSpPr>
          <p:cNvPr id="634" name="Google Shape;634;p8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5" name="Google Shape;635;p8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6" name="Google Shape;636;p8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37" name="Google Shape;637;p8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8" name="Google Shape;638;p8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9" name="Google Shape;639;p8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0" name="Google Shape;640;p8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1" name="Google Shape;641;p8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2" name="Google Shape;642;p8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3" name="Google Shape;643;p8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4" name="Google Shape;644;p8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5" name="Google Shape;645;p8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646" name="Google Shape;646;p8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47" name="Google Shape;647;p8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8" name="Google Shape;648;p8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49" name="Google Shape;649;p8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9015230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_Table of Content 2">
  <p:cSld name="2_Table of Content 2">
    <p:bg>
      <p:bgPr>
        <a:solidFill>
          <a:schemeClr val="accent5"/>
        </a:solidFill>
        <a:effectLst/>
      </p:bgPr>
    </p:bg>
    <p:spTree>
      <p:nvGrpSpPr>
        <p:cNvPr id="1" name="Shape 650"/>
        <p:cNvGrpSpPr/>
        <p:nvPr/>
      </p:nvGrpSpPr>
      <p:grpSpPr>
        <a:xfrm>
          <a:off x="0" y="0"/>
          <a:ext cx="0" cy="0"/>
          <a:chOff x="0" y="0"/>
          <a:chExt cx="0" cy="0"/>
        </a:xfrm>
      </p:grpSpPr>
      <p:sp>
        <p:nvSpPr>
          <p:cNvPr id="651" name="Google Shape;651;p8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2" name="Google Shape;652;p8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3" name="Google Shape;653;p8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4" name="Google Shape;654;p8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5" name="Google Shape;655;p8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6" name="Google Shape;656;p8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7" name="Google Shape;657;p8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8" name="Google Shape;658;p8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659" name="Google Shape;659;p8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660" name="Google Shape;660;p8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1" name="Google Shape;661;p8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2" name="Google Shape;662;p8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3" name="Google Shape;663;p8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4" name="Google Shape;664;p8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5" name="Google Shape;665;p8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6" name="Google Shape;666;p8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7" name="Google Shape;667;p8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8" name="Google Shape;668;p8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9" name="Google Shape;669;p8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70" name="Google Shape;670;p8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71" name="Google Shape;671;p8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672" name="Google Shape;672;p8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7511557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_Logos">
  <p:cSld name="2_Logos">
    <p:spTree>
      <p:nvGrpSpPr>
        <p:cNvPr id="1" name="Shape 673"/>
        <p:cNvGrpSpPr/>
        <p:nvPr/>
      </p:nvGrpSpPr>
      <p:grpSpPr>
        <a:xfrm>
          <a:off x="0" y="0"/>
          <a:ext cx="0" cy="0"/>
          <a:chOff x="0" y="0"/>
          <a:chExt cx="0" cy="0"/>
        </a:xfrm>
      </p:grpSpPr>
      <p:sp>
        <p:nvSpPr>
          <p:cNvPr id="674" name="Google Shape;674;p8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5" name="Google Shape;675;p8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6" name="Google Shape;676;p8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7" name="Google Shape;677;p8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8" name="Google Shape;678;p8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9" name="Google Shape;679;p8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0" name="Google Shape;680;p8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1" name="Google Shape;681;p8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2" name="Google Shape;682;p8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3" name="Google Shape;683;p8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4" name="Google Shape;684;p8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5" name="Google Shape;685;p8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6" name="Google Shape;686;p8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7" name="Google Shape;687;p8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8" name="Google Shape;688;p8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9" name="Google Shape;689;p8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0" name="Google Shape;690;p8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1" name="Google Shape;691;p8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692" name="Google Shape;692;p8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693" name="Google Shape;693;p8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94" name="Google Shape;694;p8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695" name="Google Shape;695;p8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6" name="Google Shape;696;p8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318245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7"/>
        <p:cNvGrpSpPr/>
        <p:nvPr/>
      </p:nvGrpSpPr>
      <p:grpSpPr>
        <a:xfrm>
          <a:off x="0" y="0"/>
          <a:ext cx="0" cy="0"/>
          <a:chOff x="0" y="0"/>
          <a:chExt cx="0" cy="0"/>
        </a:xfrm>
      </p:grpSpPr>
      <p:sp>
        <p:nvSpPr>
          <p:cNvPr id="698" name="Google Shape;698;p90"/>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99" name="Google Shape;699;p9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0" name="Google Shape;700;p9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1" name="Google Shape;701;p90"/>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02" name="Google Shape;702;p90"/>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03" name="Google Shape;703;p9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04" name="Google Shape;704;p9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5" name="Google Shape;705;p9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3486361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2_Bullets">
  <p:cSld name="2_Bullets">
    <p:spTree>
      <p:nvGrpSpPr>
        <p:cNvPr id="1" name="Shape 706"/>
        <p:cNvGrpSpPr/>
        <p:nvPr/>
      </p:nvGrpSpPr>
      <p:grpSpPr>
        <a:xfrm>
          <a:off x="0" y="0"/>
          <a:ext cx="0" cy="0"/>
          <a:chOff x="0" y="0"/>
          <a:chExt cx="0" cy="0"/>
        </a:xfrm>
      </p:grpSpPr>
      <p:cxnSp>
        <p:nvCxnSpPr>
          <p:cNvPr id="707" name="Google Shape;707;p9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8" name="Google Shape;708;p9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9" name="Google Shape;709;p91"/>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10" name="Google Shape;710;p91"/>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11" name="Google Shape;711;p9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12" name="Google Shape;712;p9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3" name="Google Shape;713;p9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14" name="Google Shape;714;p91"/>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8744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2_Content + callout 1">
  <p:cSld name="2_Content + callout 1">
    <p:bg>
      <p:bgPr>
        <a:solidFill>
          <a:schemeClr val="accent5"/>
        </a:solidFill>
        <a:effectLst/>
      </p:bgPr>
    </p:bg>
    <p:spTree>
      <p:nvGrpSpPr>
        <p:cNvPr id="1" name="Shape 715"/>
        <p:cNvGrpSpPr/>
        <p:nvPr/>
      </p:nvGrpSpPr>
      <p:grpSpPr>
        <a:xfrm>
          <a:off x="0" y="0"/>
          <a:ext cx="0" cy="0"/>
          <a:chOff x="0" y="0"/>
          <a:chExt cx="0" cy="0"/>
        </a:xfrm>
      </p:grpSpPr>
      <p:cxnSp>
        <p:nvCxnSpPr>
          <p:cNvPr id="716" name="Google Shape;716;p92"/>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717" name="Google Shape;717;p9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718" name="Google Shape;718;p92"/>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719" name="Google Shape;719;p9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92"/>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1" name="Google Shape;721;p9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2" name="Google Shape;722;p92"/>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3" name="Google Shape;723;p92"/>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90642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2"/>
        <p:cNvGrpSpPr/>
        <p:nvPr/>
      </p:nvGrpSpPr>
      <p:grpSpPr>
        <a:xfrm>
          <a:off x="0" y="0"/>
          <a:ext cx="0" cy="0"/>
          <a:chOff x="0" y="0"/>
          <a:chExt cx="0" cy="0"/>
        </a:xfrm>
      </p:grpSpPr>
      <p:cxnSp>
        <p:nvCxnSpPr>
          <p:cNvPr id="173" name="Google Shape;173;p42"/>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74" name="Google Shape;174;p42"/>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5" name="Google Shape;175;p4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6" name="Google Shape;176;p4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7" name="Google Shape;177;p4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2_Content + callout 2">
  <p:cSld name="2_Content + callout 2">
    <p:bg>
      <p:bgPr>
        <a:solidFill>
          <a:schemeClr val="lt1"/>
        </a:solidFill>
        <a:effectLst/>
      </p:bgPr>
    </p:bg>
    <p:spTree>
      <p:nvGrpSpPr>
        <p:cNvPr id="1" name="Shape 724"/>
        <p:cNvGrpSpPr/>
        <p:nvPr/>
      </p:nvGrpSpPr>
      <p:grpSpPr>
        <a:xfrm>
          <a:off x="0" y="0"/>
          <a:ext cx="0" cy="0"/>
          <a:chOff x="0" y="0"/>
          <a:chExt cx="0" cy="0"/>
        </a:xfrm>
      </p:grpSpPr>
      <p:sp>
        <p:nvSpPr>
          <p:cNvPr id="725" name="Google Shape;725;p93"/>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6" name="Google Shape;726;p9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27" name="Google Shape;727;p9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28" name="Google Shape;728;p9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29" name="Google Shape;729;p9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0" name="Google Shape;730;p9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31" name="Google Shape;731;p93"/>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32" name="Google Shape;732;p93"/>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3" name="Google Shape;733;p93"/>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410825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3_Content + callout 3">
  <p:cSld name="3_Content + callout 3">
    <p:bg>
      <p:bgPr>
        <a:solidFill>
          <a:schemeClr val="accent6"/>
        </a:solidFill>
        <a:effectLst/>
      </p:bgPr>
    </p:bg>
    <p:spTree>
      <p:nvGrpSpPr>
        <p:cNvPr id="1" name="Shape 734"/>
        <p:cNvGrpSpPr/>
        <p:nvPr/>
      </p:nvGrpSpPr>
      <p:grpSpPr>
        <a:xfrm>
          <a:off x="0" y="0"/>
          <a:ext cx="0" cy="0"/>
          <a:chOff x="0" y="0"/>
          <a:chExt cx="0" cy="0"/>
        </a:xfrm>
      </p:grpSpPr>
      <p:sp>
        <p:nvSpPr>
          <p:cNvPr id="735" name="Google Shape;735;p94"/>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6" name="Google Shape;736;p9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37" name="Google Shape;737;p9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38" name="Google Shape;738;p94"/>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739" name="Google Shape;739;p9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0" name="Google Shape;740;p9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41" name="Google Shape;741;p94"/>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42" name="Google Shape;742;p94"/>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43" name="Google Shape;743;p94"/>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1040928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2_Half content">
  <p:cSld name="2_Half content">
    <p:spTree>
      <p:nvGrpSpPr>
        <p:cNvPr id="1" name="Shape 744"/>
        <p:cNvGrpSpPr/>
        <p:nvPr/>
      </p:nvGrpSpPr>
      <p:grpSpPr>
        <a:xfrm>
          <a:off x="0" y="0"/>
          <a:ext cx="0" cy="0"/>
          <a:chOff x="0" y="0"/>
          <a:chExt cx="0" cy="0"/>
        </a:xfrm>
      </p:grpSpPr>
      <p:cxnSp>
        <p:nvCxnSpPr>
          <p:cNvPr id="745" name="Google Shape;745;p9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46" name="Google Shape;746;p95"/>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7" name="Google Shape;747;p95"/>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48" name="Google Shape;748;p9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49" name="Google Shape;749;p9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50" name="Google Shape;750;p95"/>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51" name="Google Shape;751;p95"/>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332611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2_Half content 2">
  <p:cSld name="2_Half content 2">
    <p:spTree>
      <p:nvGrpSpPr>
        <p:cNvPr id="1" name="Shape 752"/>
        <p:cNvGrpSpPr/>
        <p:nvPr/>
      </p:nvGrpSpPr>
      <p:grpSpPr>
        <a:xfrm>
          <a:off x="0" y="0"/>
          <a:ext cx="0" cy="0"/>
          <a:chOff x="0" y="0"/>
          <a:chExt cx="0" cy="0"/>
        </a:xfrm>
      </p:grpSpPr>
      <p:cxnSp>
        <p:nvCxnSpPr>
          <p:cNvPr id="753" name="Google Shape;753;p9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54" name="Google Shape;754;p96"/>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5" name="Google Shape;755;p96"/>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56" name="Google Shape;756;p9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57" name="Google Shape;757;p9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58" name="Google Shape;758;p9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8021651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759"/>
        <p:cNvGrpSpPr/>
        <p:nvPr/>
      </p:nvGrpSpPr>
      <p:grpSpPr>
        <a:xfrm>
          <a:off x="0" y="0"/>
          <a:ext cx="0" cy="0"/>
          <a:chOff x="0" y="0"/>
          <a:chExt cx="0" cy="0"/>
        </a:xfrm>
      </p:grpSpPr>
      <p:cxnSp>
        <p:nvCxnSpPr>
          <p:cNvPr id="760" name="Google Shape;760;p97"/>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1" name="Google Shape;761;p97"/>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2" name="Google Shape;762;p9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63" name="Google Shape;763;p9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64" name="Google Shape;764;p9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40934788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2_Title 3">
  <p:cSld name="2_Title 3">
    <p:spTree>
      <p:nvGrpSpPr>
        <p:cNvPr id="1" name="Shape 765"/>
        <p:cNvGrpSpPr/>
        <p:nvPr/>
      </p:nvGrpSpPr>
      <p:grpSpPr>
        <a:xfrm>
          <a:off x="0" y="0"/>
          <a:ext cx="0" cy="0"/>
          <a:chOff x="0" y="0"/>
          <a:chExt cx="0" cy="0"/>
        </a:xfrm>
      </p:grpSpPr>
      <p:sp>
        <p:nvSpPr>
          <p:cNvPr id="766" name="Google Shape;766;p98"/>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67" name="Google Shape;767;p98"/>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8" name="Google Shape;768;p98"/>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9" name="Google Shape;769;p9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0" name="Google Shape;770;p9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71" name="Google Shape;771;p9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9634947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3_Title 2">
  <p:cSld name="3_Title 2">
    <p:spTree>
      <p:nvGrpSpPr>
        <p:cNvPr id="1" name="Shape 772"/>
        <p:cNvGrpSpPr/>
        <p:nvPr/>
      </p:nvGrpSpPr>
      <p:grpSpPr>
        <a:xfrm>
          <a:off x="0" y="0"/>
          <a:ext cx="0" cy="0"/>
          <a:chOff x="0" y="0"/>
          <a:chExt cx="0" cy="0"/>
        </a:xfrm>
      </p:grpSpPr>
      <p:sp>
        <p:nvSpPr>
          <p:cNvPr id="773" name="Google Shape;773;p99"/>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74" name="Google Shape;774;p99"/>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775" name="Google Shape;775;p9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6" name="Google Shape;776;p9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77" name="Google Shape;777;p99"/>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8" name="Google Shape;778;p99"/>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195028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3_Image + content 1">
  <p:cSld name="3_Image + content 1">
    <p:spTree>
      <p:nvGrpSpPr>
        <p:cNvPr id="1" name="Shape 779"/>
        <p:cNvGrpSpPr/>
        <p:nvPr/>
      </p:nvGrpSpPr>
      <p:grpSpPr>
        <a:xfrm>
          <a:off x="0" y="0"/>
          <a:ext cx="0" cy="0"/>
          <a:chOff x="0" y="0"/>
          <a:chExt cx="0" cy="0"/>
        </a:xfrm>
      </p:grpSpPr>
      <p:sp>
        <p:nvSpPr>
          <p:cNvPr id="780" name="Google Shape;780;p100"/>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1" name="Google Shape;781;p100"/>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782" name="Google Shape;782;p10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83" name="Google Shape;783;p10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84" name="Google Shape;784;p100"/>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785" name="Google Shape;785;p10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86" name="Google Shape;786;p100"/>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50249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2_Image + content 2">
  <p:cSld name="2_Image + content 2">
    <p:bg>
      <p:bgPr>
        <a:solidFill>
          <a:srgbClr val="FCFBFA">
            <a:alpha val="60000"/>
          </a:srgbClr>
        </a:solidFill>
        <a:effectLst/>
      </p:bgPr>
    </p:bg>
    <p:spTree>
      <p:nvGrpSpPr>
        <p:cNvPr id="1" name="Shape 787"/>
        <p:cNvGrpSpPr/>
        <p:nvPr/>
      </p:nvGrpSpPr>
      <p:grpSpPr>
        <a:xfrm>
          <a:off x="0" y="0"/>
          <a:ext cx="0" cy="0"/>
          <a:chOff x="0" y="0"/>
          <a:chExt cx="0" cy="0"/>
        </a:xfrm>
      </p:grpSpPr>
      <p:cxnSp>
        <p:nvCxnSpPr>
          <p:cNvPr id="788" name="Google Shape;788;p101"/>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789" name="Google Shape;789;p10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0" name="Google Shape;790;p10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91" name="Google Shape;791;p101"/>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2" name="Google Shape;792;p101"/>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3" name="Google Shape;793;p101"/>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4" name="Google Shape;794;p10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41115882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2_Image + content 3">
  <p:cSld name="2_Image + content 3">
    <p:bg>
      <p:bgPr>
        <a:solidFill>
          <a:schemeClr val="dk1"/>
        </a:solidFill>
        <a:effectLst/>
      </p:bgPr>
    </p:bg>
    <p:spTree>
      <p:nvGrpSpPr>
        <p:cNvPr id="1" name="Shape 795"/>
        <p:cNvGrpSpPr/>
        <p:nvPr/>
      </p:nvGrpSpPr>
      <p:grpSpPr>
        <a:xfrm>
          <a:off x="0" y="0"/>
          <a:ext cx="0" cy="0"/>
          <a:chOff x="0" y="0"/>
          <a:chExt cx="0" cy="0"/>
        </a:xfrm>
      </p:grpSpPr>
      <p:cxnSp>
        <p:nvCxnSpPr>
          <p:cNvPr id="796" name="Google Shape;796;p10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7" name="Google Shape;797;p10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798" name="Google Shape;798;p102"/>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99" name="Google Shape;799;p102"/>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800" name="Google Shape;800;p102"/>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01" name="Google Shape;801;p10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02" name="Google Shape;802;p102"/>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271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178"/>
        <p:cNvGrpSpPr/>
        <p:nvPr/>
      </p:nvGrpSpPr>
      <p:grpSpPr>
        <a:xfrm>
          <a:off x="0" y="0"/>
          <a:ext cx="0" cy="0"/>
          <a:chOff x="0" y="0"/>
          <a:chExt cx="0" cy="0"/>
        </a:xfrm>
      </p:grpSpPr>
      <p:sp>
        <p:nvSpPr>
          <p:cNvPr id="179" name="Google Shape;179;p43"/>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3"/>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81" name="Google Shape;181;p43"/>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2" name="Google Shape;182;p4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3" name="Google Shape;183;p4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84" name="Google Shape;184;p4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3_Image + content alt">
  <p:cSld name="3_Image + content alt">
    <p:spTree>
      <p:nvGrpSpPr>
        <p:cNvPr id="1" name="Shape 803"/>
        <p:cNvGrpSpPr/>
        <p:nvPr/>
      </p:nvGrpSpPr>
      <p:grpSpPr>
        <a:xfrm>
          <a:off x="0" y="0"/>
          <a:ext cx="0" cy="0"/>
          <a:chOff x="0" y="0"/>
          <a:chExt cx="0" cy="0"/>
        </a:xfrm>
      </p:grpSpPr>
      <p:sp>
        <p:nvSpPr>
          <p:cNvPr id="804" name="Google Shape;804;p103"/>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05" name="Google Shape;805;p10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06" name="Google Shape;806;p10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07" name="Google Shape;807;p103"/>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8" name="Google Shape;808;p103"/>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09" name="Google Shape;809;p10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10" name="Google Shape;810;p10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1" name="Google Shape;811;p10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5214694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2_Items: icons">
  <p:cSld name="2_Items: icons">
    <p:spTree>
      <p:nvGrpSpPr>
        <p:cNvPr id="1" name="Shape 812"/>
        <p:cNvGrpSpPr/>
        <p:nvPr/>
      </p:nvGrpSpPr>
      <p:grpSpPr>
        <a:xfrm>
          <a:off x="0" y="0"/>
          <a:ext cx="0" cy="0"/>
          <a:chOff x="0" y="0"/>
          <a:chExt cx="0" cy="0"/>
        </a:xfrm>
      </p:grpSpPr>
      <p:sp>
        <p:nvSpPr>
          <p:cNvPr id="813" name="Google Shape;813;p104"/>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4" name="Google Shape;814;p104"/>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5" name="Google Shape;815;p104"/>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816" name="Google Shape;816;p10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17" name="Google Shape;817;p10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18" name="Google Shape;818;p104"/>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19" name="Google Shape;819;p104"/>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20" name="Google Shape;820;p104"/>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21" name="Google Shape;821;p104"/>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22" name="Google Shape;822;p10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3" name="Google Shape;823;p10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24" name="Google Shape;824;p104"/>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25" name="Google Shape;825;p104"/>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26" name="Google Shape;826;p104"/>
          <p:cNvGrpSpPr/>
          <p:nvPr/>
        </p:nvGrpSpPr>
        <p:grpSpPr>
          <a:xfrm>
            <a:off x="11601910" y="8407831"/>
            <a:ext cx="5551715" cy="3386379"/>
            <a:chOff x="11601910" y="8407831"/>
            <a:chExt cx="5551715" cy="4268126"/>
          </a:xfrm>
        </p:grpSpPr>
        <p:cxnSp>
          <p:nvCxnSpPr>
            <p:cNvPr id="827" name="Google Shape;827;p104"/>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28" name="Google Shape;828;p104"/>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11403016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2_Items: images">
  <p:cSld name="2_Items: images">
    <p:spTree>
      <p:nvGrpSpPr>
        <p:cNvPr id="1" name="Shape 829"/>
        <p:cNvGrpSpPr/>
        <p:nvPr/>
      </p:nvGrpSpPr>
      <p:grpSpPr>
        <a:xfrm>
          <a:off x="0" y="0"/>
          <a:ext cx="0" cy="0"/>
          <a:chOff x="0" y="0"/>
          <a:chExt cx="0" cy="0"/>
        </a:xfrm>
      </p:grpSpPr>
      <p:sp>
        <p:nvSpPr>
          <p:cNvPr id="830" name="Google Shape;830;p105"/>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31" name="Google Shape;831;p10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32" name="Google Shape;832;p10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33" name="Google Shape;833;p105"/>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4" name="Google Shape;834;p105"/>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5" name="Google Shape;835;p105"/>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36" name="Google Shape;836;p10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37" name="Google Shape;837;p10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8" name="Google Shape;838;p10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39" name="Google Shape;839;p105"/>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40" name="Google Shape;840;p105"/>
          <p:cNvGrpSpPr/>
          <p:nvPr/>
        </p:nvGrpSpPr>
        <p:grpSpPr>
          <a:xfrm>
            <a:off x="11601910" y="8407831"/>
            <a:ext cx="5551715" cy="3386379"/>
            <a:chOff x="11601910" y="8407831"/>
            <a:chExt cx="5551715" cy="4268126"/>
          </a:xfrm>
        </p:grpSpPr>
        <p:cxnSp>
          <p:nvCxnSpPr>
            <p:cNvPr id="841" name="Google Shape;841;p105"/>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42" name="Google Shape;842;p105"/>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29049821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3_Items: numbers 1">
  <p:cSld name="3_Items: numbers 1">
    <p:spTree>
      <p:nvGrpSpPr>
        <p:cNvPr id="1" name="Shape 843"/>
        <p:cNvGrpSpPr/>
        <p:nvPr/>
      </p:nvGrpSpPr>
      <p:grpSpPr>
        <a:xfrm>
          <a:off x="0" y="0"/>
          <a:ext cx="0" cy="0"/>
          <a:chOff x="0" y="0"/>
          <a:chExt cx="0" cy="0"/>
        </a:xfrm>
      </p:grpSpPr>
      <p:sp>
        <p:nvSpPr>
          <p:cNvPr id="844" name="Google Shape;844;p106"/>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5" name="Google Shape;845;p106"/>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6" name="Google Shape;846;p106"/>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47" name="Google Shape;847;p10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48" name="Google Shape;848;p10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49" name="Google Shape;849;p106"/>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0" name="Google Shape;850;p10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51" name="Google Shape;851;p106"/>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2" name="Google Shape;852;p106"/>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3" name="Google Shape;853;p106"/>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4" name="Google Shape;854;p106"/>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5" name="Google Shape;855;p106"/>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6" name="Google Shape;856;p106"/>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7" name="Google Shape;857;p106"/>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8" name="Google Shape;858;p106"/>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859" name="Google Shape;859;p106"/>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0" name="Google Shape;860;p10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1" name="Google Shape;861;p10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0724132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2_Items: numbers 2">
  <p:cSld name="2_Items: numbers 2">
    <p:spTree>
      <p:nvGrpSpPr>
        <p:cNvPr id="1" name="Shape 862"/>
        <p:cNvGrpSpPr/>
        <p:nvPr/>
      </p:nvGrpSpPr>
      <p:grpSpPr>
        <a:xfrm>
          <a:off x="0" y="0"/>
          <a:ext cx="0" cy="0"/>
          <a:chOff x="0" y="0"/>
          <a:chExt cx="0" cy="0"/>
        </a:xfrm>
      </p:grpSpPr>
      <p:sp>
        <p:nvSpPr>
          <p:cNvPr id="863" name="Google Shape;863;p107"/>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4" name="Google Shape;864;p107"/>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5" name="Google Shape;865;p107"/>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66" name="Google Shape;866;p10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67" name="Google Shape;867;p10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68" name="Google Shape;868;p107"/>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69" name="Google Shape;869;p10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70" name="Google Shape;870;p107"/>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1" name="Google Shape;871;p107"/>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2" name="Google Shape;872;p107"/>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3" name="Google Shape;873;p107"/>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4" name="Google Shape;874;p107"/>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5" name="Google Shape;875;p107"/>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6" name="Google Shape;876;p107"/>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7" name="Google Shape;877;p107"/>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878" name="Google Shape;878;p10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9" name="Google Shape;879;p10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80" name="Google Shape;880;p107"/>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8688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2_Statement 1">
  <p:cSld name="2_Statement 1">
    <p:bg>
      <p:bgPr>
        <a:solidFill>
          <a:schemeClr val="dk1"/>
        </a:solidFill>
        <a:effectLst/>
      </p:bgPr>
    </p:bg>
    <p:spTree>
      <p:nvGrpSpPr>
        <p:cNvPr id="1" name="Shape 881"/>
        <p:cNvGrpSpPr/>
        <p:nvPr/>
      </p:nvGrpSpPr>
      <p:grpSpPr>
        <a:xfrm>
          <a:off x="0" y="0"/>
          <a:ext cx="0" cy="0"/>
          <a:chOff x="0" y="0"/>
          <a:chExt cx="0" cy="0"/>
        </a:xfrm>
      </p:grpSpPr>
      <p:cxnSp>
        <p:nvCxnSpPr>
          <p:cNvPr id="882" name="Google Shape;882;p10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3" name="Google Shape;883;p10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884" name="Google Shape;884;p108"/>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885" name="Google Shape;885;p108"/>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86" name="Google Shape;886;p108"/>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886185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2_Statement 2">
  <p:cSld name="2_Statement 2">
    <p:bg>
      <p:bgPr>
        <a:solidFill>
          <a:schemeClr val="accent6">
            <a:alpha val="60000"/>
          </a:schemeClr>
        </a:solidFill>
        <a:effectLst/>
      </p:bgPr>
    </p:bg>
    <p:spTree>
      <p:nvGrpSpPr>
        <p:cNvPr id="1" name="Shape 887"/>
        <p:cNvGrpSpPr/>
        <p:nvPr/>
      </p:nvGrpSpPr>
      <p:grpSpPr>
        <a:xfrm>
          <a:off x="0" y="0"/>
          <a:ext cx="0" cy="0"/>
          <a:chOff x="0" y="0"/>
          <a:chExt cx="0" cy="0"/>
        </a:xfrm>
      </p:grpSpPr>
      <p:cxnSp>
        <p:nvCxnSpPr>
          <p:cNvPr id="888" name="Google Shape;888;p10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9" name="Google Shape;889;p10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0" name="Google Shape;890;p109"/>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91" name="Google Shape;891;p109"/>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2" name="Google Shape;892;p109"/>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907064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4_Divider 1">
  <p:cSld name="4_Divider 1">
    <p:bg>
      <p:bgPr>
        <a:solidFill>
          <a:schemeClr val="lt1"/>
        </a:solidFill>
        <a:effectLst/>
      </p:bgPr>
    </p:bg>
    <p:spTree>
      <p:nvGrpSpPr>
        <p:cNvPr id="1" name="Shape 893"/>
        <p:cNvGrpSpPr/>
        <p:nvPr/>
      </p:nvGrpSpPr>
      <p:grpSpPr>
        <a:xfrm>
          <a:off x="0" y="0"/>
          <a:ext cx="0" cy="0"/>
          <a:chOff x="0" y="0"/>
          <a:chExt cx="0" cy="0"/>
        </a:xfrm>
      </p:grpSpPr>
      <p:cxnSp>
        <p:nvCxnSpPr>
          <p:cNvPr id="894" name="Google Shape;894;p110"/>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895" name="Google Shape;895;p110"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896" name="Google Shape;896;p110"/>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97" name="Google Shape;897;p11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98" name="Google Shape;898;p11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9" name="Google Shape;899;p110"/>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56466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5_Divider 1">
  <p:cSld name="5_Divider 1">
    <p:bg>
      <p:bgPr>
        <a:solidFill>
          <a:schemeClr val="dk1"/>
        </a:solidFill>
        <a:effectLst/>
      </p:bgPr>
    </p:bg>
    <p:spTree>
      <p:nvGrpSpPr>
        <p:cNvPr id="1" name="Shape 900"/>
        <p:cNvGrpSpPr/>
        <p:nvPr/>
      </p:nvGrpSpPr>
      <p:grpSpPr>
        <a:xfrm>
          <a:off x="0" y="0"/>
          <a:ext cx="0" cy="0"/>
          <a:chOff x="0" y="0"/>
          <a:chExt cx="0" cy="0"/>
        </a:xfrm>
      </p:grpSpPr>
      <p:pic>
        <p:nvPicPr>
          <p:cNvPr id="901" name="Google Shape;901;p111"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902" name="Google Shape;902;p11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3" name="Google Shape;903;p11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904" name="Google Shape;904;p111"/>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905" name="Google Shape;905;p111"/>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783544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2_Divider 2">
  <p:cSld name="2_Divider 2">
    <p:bg>
      <p:bgPr>
        <a:solidFill>
          <a:schemeClr val="dk1"/>
        </a:solidFill>
        <a:effectLst/>
      </p:bgPr>
    </p:bg>
    <p:spTree>
      <p:nvGrpSpPr>
        <p:cNvPr id="1" name="Shape 906"/>
        <p:cNvGrpSpPr/>
        <p:nvPr/>
      </p:nvGrpSpPr>
      <p:grpSpPr>
        <a:xfrm>
          <a:off x="0" y="0"/>
          <a:ext cx="0" cy="0"/>
          <a:chOff x="0" y="0"/>
          <a:chExt cx="0" cy="0"/>
        </a:xfrm>
      </p:grpSpPr>
      <p:cxnSp>
        <p:nvCxnSpPr>
          <p:cNvPr id="907" name="Google Shape;907;p11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908" name="Google Shape;908;p11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9" name="Google Shape;909;p11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910" name="Google Shape;910;p11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2702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185"/>
        <p:cNvGrpSpPr/>
        <p:nvPr/>
      </p:nvGrpSpPr>
      <p:grpSpPr>
        <a:xfrm>
          <a:off x="0" y="0"/>
          <a:ext cx="0" cy="0"/>
          <a:chOff x="0" y="0"/>
          <a:chExt cx="0" cy="0"/>
        </a:xfrm>
      </p:grpSpPr>
      <p:sp>
        <p:nvSpPr>
          <p:cNvPr id="186" name="Google Shape;186;p44"/>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7" name="Google Shape;187;p44"/>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88" name="Google Shape;188;p4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9" name="Google Shape;189;p4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0" name="Google Shape;190;p44"/>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4"/>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2_End slide">
  <p:cSld name="2_End slide">
    <p:spTree>
      <p:nvGrpSpPr>
        <p:cNvPr id="1" name="Shape 911"/>
        <p:cNvGrpSpPr/>
        <p:nvPr/>
      </p:nvGrpSpPr>
      <p:grpSpPr>
        <a:xfrm>
          <a:off x="0" y="0"/>
          <a:ext cx="0" cy="0"/>
          <a:chOff x="0" y="0"/>
          <a:chExt cx="0" cy="0"/>
        </a:xfrm>
      </p:grpSpPr>
      <p:pic>
        <p:nvPicPr>
          <p:cNvPr id="912" name="Google Shape;912;p11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extLst>
      <p:ext uri="{BB962C8B-B14F-4D97-AF65-F5344CB8AC3E}">
        <p14:creationId xmlns:p14="http://schemas.microsoft.com/office/powerpoint/2010/main" val="3425649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3178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A79B3-8355-2DBD-7A53-0D214DF5C09F}"/>
              </a:ext>
            </a:extLst>
          </p:cNvPr>
          <p:cNvSpPr>
            <a:spLocks noGrp="1"/>
          </p:cNvSpPr>
          <p:nvPr>
            <p:ph idx="1"/>
          </p:nvPr>
        </p:nvSpPr>
        <p:spPr>
          <a:xfrm>
            <a:off x="1676619" y="3894667"/>
            <a:ext cx="21033938" cy="92828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7316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D22E012-1271-8540-8580-9943BB862568}"/>
              </a:ext>
            </a:extLst>
          </p:cNvPr>
          <p:cNvCxnSpPr/>
          <p:nvPr userDrawn="1">
            <p:custDataLst>
              <p:tags r:id="rId2"/>
            </p:custDataLst>
          </p:nvPr>
        </p:nvCxnSpPr>
        <p:spPr>
          <a:xfrm>
            <a:off x="1490580" y="3160166"/>
            <a:ext cx="2030760" cy="0"/>
          </a:xfrm>
          <a:prstGeom prst="line">
            <a:avLst/>
          </a:prstGeom>
          <a:ln w="77851">
            <a:solidFill>
              <a:schemeClr val="bg2"/>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C159BED-0C00-A14F-8AB5-292BF04A9B97}"/>
              </a:ext>
            </a:extLst>
          </p:cNvPr>
          <p:cNvCxnSpPr/>
          <p:nvPr userDrawn="1">
            <p:custDataLst>
              <p:tags r:id="rId3"/>
            </p:custDataLst>
          </p:nvPr>
        </p:nvCxnSpPr>
        <p:spPr>
          <a:xfrm flipH="1">
            <a:off x="21769527" y="14123213"/>
            <a:ext cx="1221225" cy="0"/>
          </a:xfrm>
          <a:prstGeom prst="line">
            <a:avLst/>
          </a:prstGeom>
          <a:ln w="6350">
            <a:solidFill>
              <a:srgbClr val="897F75"/>
            </a:solidFill>
          </a:ln>
        </p:spPr>
        <p:style>
          <a:lnRef idx="1">
            <a:schemeClr val="accent6"/>
          </a:lnRef>
          <a:fillRef idx="0">
            <a:schemeClr val="accent6"/>
          </a:fillRef>
          <a:effectRef idx="0">
            <a:schemeClr val="accent6"/>
          </a:effectRef>
          <a:fontRef idx="minor">
            <a:schemeClr val="tx1"/>
          </a:fontRef>
        </p:style>
      </p:cxnSp>
      <p:sp>
        <p:nvSpPr>
          <p:cNvPr id="31" name="Slide Number">
            <a:extLst>
              <a:ext uri="{FF2B5EF4-FFF2-40B4-BE49-F238E27FC236}">
                <a16:creationId xmlns:a16="http://schemas.microsoft.com/office/drawing/2014/main" id="{96732119-3C4D-154B-A42E-A33743D064E6}"/>
              </a:ext>
            </a:extLst>
          </p:cNvPr>
          <p:cNvSpPr txBox="1"/>
          <p:nvPr userDrawn="1">
            <p:custDataLst>
              <p:tags r:id="rId4"/>
            </p:custDataLst>
          </p:nvPr>
        </p:nvSpPr>
        <p:spPr>
          <a:xfrm>
            <a:off x="23118862" y="13947650"/>
            <a:ext cx="323821" cy="327027"/>
          </a:xfrm>
          <a:prstGeom prst="rect">
            <a:avLst/>
          </a:prstGeom>
          <a:ln w="12700">
            <a:miter lim="400000"/>
          </a:ln>
        </p:spPr>
        <p:txBody>
          <a:bodyPr wrap="none" lIns="47632" tIns="47632" rIns="47632" bIns="47632" anchor="t">
            <a:spAutoFit/>
          </a:bodyP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ct val="0"/>
              </a:spcBef>
              <a:spcAft>
                <a:spcPct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BebasNeue"/>
              </a:defRPr>
            </a:lvl1pPr>
            <a:lvl2pPr marL="0" marR="0" indent="2286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2pPr>
            <a:lvl3pPr marL="0" marR="0" indent="4572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3pPr>
            <a:lvl4pPr marL="0" marR="0" indent="6858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4pPr>
            <a:lvl5pPr marL="0" marR="0" indent="9144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5pPr>
            <a:lvl6pPr marL="0" marR="0" indent="11430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6pPr>
            <a:lvl7pPr marL="0" marR="0" indent="13716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7pPr>
            <a:lvl8pPr marL="0" marR="0" indent="16002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8pPr>
            <a:lvl9pPr marL="0" marR="0" indent="18288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9pPr>
          </a:lstStyle>
          <a:p>
            <a:pPr algn="l"/>
            <a:fld id="{86CB4B4D-7CA3-9044-876B-883B54F8677D}" type="slidenum">
              <a:rPr lang="en-US" sz="1500" smtClean="0">
                <a:latin typeface="+mn-lt"/>
              </a:rPr>
              <a:pPr algn="l"/>
              <a:t>‹#›</a:t>
            </a:fld>
            <a:endParaRPr lang="en-US" sz="1500">
              <a:latin typeface="+mn-lt"/>
            </a:endParaRPr>
          </a:p>
        </p:txBody>
      </p:sp>
      <p:sp>
        <p:nvSpPr>
          <p:cNvPr id="26" name="Title 1">
            <a:extLst>
              <a:ext uri="{FF2B5EF4-FFF2-40B4-BE49-F238E27FC236}">
                <a16:creationId xmlns:a16="http://schemas.microsoft.com/office/drawing/2014/main" id="{D7B9C16C-7DC5-2A4D-8627-DD231FE96D5C}"/>
              </a:ext>
            </a:extLst>
          </p:cNvPr>
          <p:cNvSpPr>
            <a:spLocks noGrp="1"/>
          </p:cNvSpPr>
          <p:nvPr>
            <p:ph type="title"/>
            <p:custDataLst>
              <p:tags r:id="rId5"/>
            </p:custDataLst>
          </p:nvPr>
        </p:nvSpPr>
        <p:spPr>
          <a:xfrm>
            <a:off x="1346200" y="1739548"/>
            <a:ext cx="21039417" cy="1482547"/>
          </a:xfrm>
        </p:spPr>
        <p:txBody>
          <a:bodyPr lIns="45720" tIns="18288" rIns="45720" bIns="18288" anchor="b" anchorCtr="0">
            <a:noAutofit/>
          </a:bodyPr>
          <a:lstStyle>
            <a:lvl1pPr>
              <a:defRPr sz="7201" spc="300" baseline="0"/>
            </a:lvl1pPr>
          </a:lstStyle>
          <a:p>
            <a:r>
              <a:rPr lang="en-US"/>
              <a:t>Click to edit Master title style</a:t>
            </a:r>
          </a:p>
        </p:txBody>
      </p:sp>
      <p:sp>
        <p:nvSpPr>
          <p:cNvPr id="11" name="Disclaimer">
            <a:extLst>
              <a:ext uri="{FF2B5EF4-FFF2-40B4-BE49-F238E27FC236}">
                <a16:creationId xmlns:a16="http://schemas.microsoft.com/office/drawing/2014/main" id="{D252BEF5-FF01-4457-AF49-69DA5833B142}"/>
              </a:ext>
            </a:extLst>
          </p:cNvPr>
          <p:cNvSpPr txBox="1"/>
          <p:nvPr userDrawn="1">
            <p:custDataLst>
              <p:tags r:id="rId6"/>
            </p:custDataLst>
          </p:nvPr>
        </p:nvSpPr>
        <p:spPr bwMode="gray">
          <a:xfrm>
            <a:off x="7950383" y="13998944"/>
            <a:ext cx="8518358" cy="230832"/>
          </a:xfrm>
          <a:prstGeom prst="rect">
            <a:avLst/>
          </a:prstGeom>
          <a:noFill/>
        </p:spPr>
        <p:txBody>
          <a:bodyPr vert="horz" wrap="none" lIns="0" tIns="0" rIns="0" bIns="0" rtlCol="0">
            <a:spAutoFit/>
          </a:bodyPr>
          <a:lstStyle/>
          <a:p>
            <a:pPr marL="0" indent="0">
              <a:buNone/>
            </a:pPr>
            <a:r>
              <a:rPr lang="en-US" sz="1500"/>
              <a:t>This information is confidential; it is not to be relied on by any 3rd party without prior written consent.</a:t>
            </a:r>
          </a:p>
        </p:txBody>
      </p:sp>
    </p:spTree>
    <p:custDataLst>
      <p:tags r:id="rId1"/>
    </p:custDataLst>
    <p:extLst>
      <p:ext uri="{BB962C8B-B14F-4D97-AF65-F5344CB8AC3E}">
        <p14:creationId xmlns:p14="http://schemas.microsoft.com/office/powerpoint/2010/main" val="3332529667"/>
      </p:ext>
    </p:extLst>
  </p:cSld>
  <p:clrMapOvr>
    <a:masterClrMapping/>
  </p:clrMapOvr>
  <p:transition/>
  <p:extLst>
    <p:ext uri="{DCECCB84-F9BA-43D5-87BE-67443E8EF086}">
      <p15:sldGuideLst xmlns:p15="http://schemas.microsoft.com/office/powerpoint/2012/main">
        <p15:guide id="1" pos="456">
          <p15:clr>
            <a:srgbClr val="CCCCCC"/>
          </p15:clr>
        </p15:guide>
        <p15:guide id="2" pos="2544">
          <p15:clr>
            <a:srgbClr val="CCCCCC"/>
          </p15:clr>
        </p15:guide>
        <p15:guide id="3" pos="2880">
          <p15:clr>
            <a:srgbClr val="CCCCCC"/>
          </p15:clr>
        </p15:guide>
        <p15:guide id="4" pos="4968">
          <p15:clr>
            <a:srgbClr val="CCCCCC"/>
          </p15:clr>
        </p15:guide>
        <p15:guide id="5" pos="5304">
          <p15:clr>
            <a:srgbClr val="CCCCCC"/>
          </p15:clr>
        </p15:guide>
        <p15:guide id="6" pos="7392">
          <p15:clr>
            <a:srgbClr val="CCCCCC"/>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163F-1726-DA7D-23EB-25952C3E0988}"/>
              </a:ext>
            </a:extLst>
          </p:cNvPr>
          <p:cNvSpPr>
            <a:spLocks noGrp="1"/>
          </p:cNvSpPr>
          <p:nvPr>
            <p:ph type="ctrTitle"/>
          </p:nvPr>
        </p:nvSpPr>
        <p:spPr>
          <a:xfrm>
            <a:off x="3048000" y="2393950"/>
            <a:ext cx="18291175" cy="5094288"/>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2A24EF8-2544-FEE0-3E6E-9110AFFD20A7}"/>
              </a:ext>
            </a:extLst>
          </p:cNvPr>
          <p:cNvSpPr>
            <a:spLocks noGrp="1"/>
          </p:cNvSpPr>
          <p:nvPr>
            <p:ph type="subTitle" idx="1"/>
          </p:nvPr>
        </p:nvSpPr>
        <p:spPr>
          <a:xfrm>
            <a:off x="3048000" y="7685088"/>
            <a:ext cx="18291175" cy="35321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58BB4FE-FB44-14EF-77D0-3CB1C925ACE5}"/>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DEC9008B-F8A8-0277-E4B8-DC3B798E52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F04A45-B9EB-1659-C87E-4692D8808B66}"/>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2113940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C26D-AA33-B440-B04C-A902A0AA10E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B00AAA-EEC1-1898-17B4-F819326231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7B24A6-D26D-72FB-733B-94F1CDBB27E4}"/>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78973D67-05D3-9AFB-66C5-15DC1E1C92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BB4BF3-97F2-4860-1694-8F9C326E96EB}"/>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3046855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9D2-243B-B164-7EE4-E6545459249E}"/>
              </a:ext>
            </a:extLst>
          </p:cNvPr>
          <p:cNvSpPr>
            <a:spLocks noGrp="1"/>
          </p:cNvSpPr>
          <p:nvPr>
            <p:ph type="title"/>
          </p:nvPr>
        </p:nvSpPr>
        <p:spPr>
          <a:xfrm>
            <a:off x="1663700" y="3648075"/>
            <a:ext cx="21034375" cy="6084888"/>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41841A-8A2C-4E64-464E-957575C1F821}"/>
              </a:ext>
            </a:extLst>
          </p:cNvPr>
          <p:cNvSpPr>
            <a:spLocks noGrp="1"/>
          </p:cNvSpPr>
          <p:nvPr>
            <p:ph type="body" idx="1"/>
          </p:nvPr>
        </p:nvSpPr>
        <p:spPr>
          <a:xfrm>
            <a:off x="1663700" y="9790113"/>
            <a:ext cx="21034375" cy="3200400"/>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6248D-A322-F459-0197-7D8D4041AEDA}"/>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1B13F391-D891-F5BB-FD5B-EB5EAEA761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EED854-D054-4C42-0F0B-C4333B40908A}"/>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13124061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F460-FAC0-A256-C5D5-4B5541F9B3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04CA0A-4389-2F06-13D7-6536D9733CBA}"/>
              </a:ext>
            </a:extLst>
          </p:cNvPr>
          <p:cNvSpPr>
            <a:spLocks noGrp="1"/>
          </p:cNvSpPr>
          <p:nvPr>
            <p:ph sz="half" idx="1"/>
          </p:nvPr>
        </p:nvSpPr>
        <p:spPr>
          <a:xfrm>
            <a:off x="1676400" y="3894138"/>
            <a:ext cx="10440988" cy="928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A31FCC-3287-66CE-276D-A0A44B1D6C86}"/>
              </a:ext>
            </a:extLst>
          </p:cNvPr>
          <p:cNvSpPr>
            <a:spLocks noGrp="1"/>
          </p:cNvSpPr>
          <p:nvPr>
            <p:ph sz="half" idx="2"/>
          </p:nvPr>
        </p:nvSpPr>
        <p:spPr>
          <a:xfrm>
            <a:off x="12269788" y="3894138"/>
            <a:ext cx="10440987" cy="928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54E27C0-E798-82A3-49E2-4FE9E37D5AC3}"/>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6" name="Footer Placeholder 5">
            <a:extLst>
              <a:ext uri="{FF2B5EF4-FFF2-40B4-BE49-F238E27FC236}">
                <a16:creationId xmlns:a16="http://schemas.microsoft.com/office/drawing/2014/main" id="{7F38CA7D-5D03-307D-357B-225A9D5B4F4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342BD4-A685-21B2-A5E4-CBDBD3BCCE18}"/>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3174932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DA95-D471-3FB2-219D-D404BAA956B1}"/>
              </a:ext>
            </a:extLst>
          </p:cNvPr>
          <p:cNvSpPr>
            <a:spLocks noGrp="1"/>
          </p:cNvSpPr>
          <p:nvPr>
            <p:ph type="title"/>
          </p:nvPr>
        </p:nvSpPr>
        <p:spPr>
          <a:xfrm>
            <a:off x="1679575" y="779463"/>
            <a:ext cx="21034375" cy="2827337"/>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0B73C9-B425-42EF-CE3A-7AD477C5ADD9}"/>
              </a:ext>
            </a:extLst>
          </p:cNvPr>
          <p:cNvSpPr>
            <a:spLocks noGrp="1"/>
          </p:cNvSpPr>
          <p:nvPr>
            <p:ph type="body" idx="1"/>
          </p:nvPr>
        </p:nvSpPr>
        <p:spPr>
          <a:xfrm>
            <a:off x="1679575" y="3586163"/>
            <a:ext cx="10317163" cy="175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26FC2-5CC9-64C6-D2EF-4BE13037A32D}"/>
              </a:ext>
            </a:extLst>
          </p:cNvPr>
          <p:cNvSpPr>
            <a:spLocks noGrp="1"/>
          </p:cNvSpPr>
          <p:nvPr>
            <p:ph sz="half" idx="2"/>
          </p:nvPr>
        </p:nvSpPr>
        <p:spPr>
          <a:xfrm>
            <a:off x="1679575" y="5343525"/>
            <a:ext cx="10317163" cy="786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364A05A-D875-FA10-3531-699D3131E8D8}"/>
              </a:ext>
            </a:extLst>
          </p:cNvPr>
          <p:cNvSpPr>
            <a:spLocks noGrp="1"/>
          </p:cNvSpPr>
          <p:nvPr>
            <p:ph type="body" sz="quarter" idx="3"/>
          </p:nvPr>
        </p:nvSpPr>
        <p:spPr>
          <a:xfrm>
            <a:off x="12345988" y="3586163"/>
            <a:ext cx="10367962" cy="175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92F048-396A-F395-D10D-7139C2524F81}"/>
              </a:ext>
            </a:extLst>
          </p:cNvPr>
          <p:cNvSpPr>
            <a:spLocks noGrp="1"/>
          </p:cNvSpPr>
          <p:nvPr>
            <p:ph sz="quarter" idx="4"/>
          </p:nvPr>
        </p:nvSpPr>
        <p:spPr>
          <a:xfrm>
            <a:off x="12345988" y="5343525"/>
            <a:ext cx="10367962" cy="786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0F7BBC8-8C6F-5CA9-CE93-A84EFB2609F3}"/>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8" name="Footer Placeholder 7">
            <a:extLst>
              <a:ext uri="{FF2B5EF4-FFF2-40B4-BE49-F238E27FC236}">
                <a16:creationId xmlns:a16="http://schemas.microsoft.com/office/drawing/2014/main" id="{4EC2CDA3-4D72-BF2B-EB1D-47375AACE30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F4154D5-23CF-AD79-164F-2E0F0A5B1D97}"/>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36241099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BBDE-0938-13C8-8E97-1A1DDD715A9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639ECAC-36AB-01ED-34DB-915EF2AFD733}"/>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4" name="Footer Placeholder 3">
            <a:extLst>
              <a:ext uri="{FF2B5EF4-FFF2-40B4-BE49-F238E27FC236}">
                <a16:creationId xmlns:a16="http://schemas.microsoft.com/office/drawing/2014/main" id="{2529EB9B-5067-5C0D-AAB0-BD7EB1EA8F9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2D68A2-7DBA-BDD0-7175-6559ADE2BB18}"/>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90409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 content 1">
  <p:cSld name="Image + content 1">
    <p:spTree>
      <p:nvGrpSpPr>
        <p:cNvPr id="1" name="Shape 192"/>
        <p:cNvGrpSpPr/>
        <p:nvPr/>
      </p:nvGrpSpPr>
      <p:grpSpPr>
        <a:xfrm>
          <a:off x="0" y="0"/>
          <a:ext cx="0" cy="0"/>
          <a:chOff x="0" y="0"/>
          <a:chExt cx="0" cy="0"/>
        </a:xfrm>
      </p:grpSpPr>
      <p:sp>
        <p:nvSpPr>
          <p:cNvPr id="193" name="Google Shape;193;p45"/>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4" name="Google Shape;194;p45"/>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195" name="Google Shape;195;p4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96" name="Google Shape;196;p4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7" name="Google Shape;197;p45"/>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198" name="Google Shape;198;p45"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99" name="Google Shape;199;p45"/>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72673-62EA-52E4-242E-0040E17D70C1}"/>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3" name="Footer Placeholder 2">
            <a:extLst>
              <a:ext uri="{FF2B5EF4-FFF2-40B4-BE49-F238E27FC236}">
                <a16:creationId xmlns:a16="http://schemas.microsoft.com/office/drawing/2014/main" id="{3E14099B-907C-5B16-629A-C2BFF605FAE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62E1223-D7F9-77E6-B9B0-72A768BB33DA}"/>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40637032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9329-299B-CCA7-AE4A-1C8B475D10E8}"/>
              </a:ext>
            </a:extLst>
          </p:cNvPr>
          <p:cNvSpPr>
            <a:spLocks noGrp="1"/>
          </p:cNvSpPr>
          <p:nvPr>
            <p:ph type="title"/>
          </p:nvPr>
        </p:nvSpPr>
        <p:spPr>
          <a:xfrm>
            <a:off x="1679575" y="974725"/>
            <a:ext cx="7866063" cy="3414713"/>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32D9C68-3382-F8B6-6DB2-642EA2C9076B}"/>
              </a:ext>
            </a:extLst>
          </p:cNvPr>
          <p:cNvSpPr>
            <a:spLocks noGrp="1"/>
          </p:cNvSpPr>
          <p:nvPr>
            <p:ph idx="1"/>
          </p:nvPr>
        </p:nvSpPr>
        <p:spPr>
          <a:xfrm>
            <a:off x="10367963" y="2106613"/>
            <a:ext cx="12345987" cy="10396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A668A0F-921E-1231-3747-819D34F00FFD}"/>
              </a:ext>
            </a:extLst>
          </p:cNvPr>
          <p:cNvSpPr>
            <a:spLocks noGrp="1"/>
          </p:cNvSpPr>
          <p:nvPr>
            <p:ph type="body" sz="half" idx="2"/>
          </p:nvPr>
        </p:nvSpPr>
        <p:spPr>
          <a:xfrm>
            <a:off x="1679575" y="4389438"/>
            <a:ext cx="7866063" cy="8131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6A6D2-237B-6833-6C88-EFDA26BBCE0A}"/>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6" name="Footer Placeholder 5">
            <a:extLst>
              <a:ext uri="{FF2B5EF4-FFF2-40B4-BE49-F238E27FC236}">
                <a16:creationId xmlns:a16="http://schemas.microsoft.com/office/drawing/2014/main" id="{7C8A06E9-AC35-2FC0-4127-738F1852AA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7AF06B-B6AD-F1CB-7597-F6B343FC3412}"/>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38893200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96BB-ED90-AF26-092E-8CB8D76961FB}"/>
              </a:ext>
            </a:extLst>
          </p:cNvPr>
          <p:cNvSpPr>
            <a:spLocks noGrp="1"/>
          </p:cNvSpPr>
          <p:nvPr>
            <p:ph type="title"/>
          </p:nvPr>
        </p:nvSpPr>
        <p:spPr>
          <a:xfrm>
            <a:off x="1679575" y="974725"/>
            <a:ext cx="7866063" cy="3414713"/>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3A3961B-F3A2-D890-F7A3-07497B93CC2E}"/>
              </a:ext>
            </a:extLst>
          </p:cNvPr>
          <p:cNvSpPr>
            <a:spLocks noGrp="1"/>
          </p:cNvSpPr>
          <p:nvPr>
            <p:ph type="pic" idx="1"/>
          </p:nvPr>
        </p:nvSpPr>
        <p:spPr>
          <a:xfrm>
            <a:off x="10367963" y="2106613"/>
            <a:ext cx="12345987" cy="10396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E861DEA-4E35-4073-0D5E-46180AD83873}"/>
              </a:ext>
            </a:extLst>
          </p:cNvPr>
          <p:cNvSpPr>
            <a:spLocks noGrp="1"/>
          </p:cNvSpPr>
          <p:nvPr>
            <p:ph type="body" sz="half" idx="2"/>
          </p:nvPr>
        </p:nvSpPr>
        <p:spPr>
          <a:xfrm>
            <a:off x="1679575" y="4389438"/>
            <a:ext cx="7866063" cy="8131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6E6D-FA2E-F2DF-3856-A35C563D10A3}"/>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6" name="Footer Placeholder 5">
            <a:extLst>
              <a:ext uri="{FF2B5EF4-FFF2-40B4-BE49-F238E27FC236}">
                <a16:creationId xmlns:a16="http://schemas.microsoft.com/office/drawing/2014/main" id="{3906574B-7AEE-8B2E-CE38-8A0E4D39E9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7E517B-5C21-594C-0019-A70C1DFEB290}"/>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1670453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9CDA-E947-EB22-2C2F-46F476E304F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CB84D84-9DB2-DFCE-0CC4-DB31658A1C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8AD000-D176-E418-4D54-A003E035A80F}"/>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37D9E427-3297-26F9-2C41-570DD80A55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682E49-B28F-8FA0-7E9C-A1E4213C3444}"/>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31835083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D4A19-D54A-C15F-12AB-FEAFFA4E94D1}"/>
              </a:ext>
            </a:extLst>
          </p:cNvPr>
          <p:cNvSpPr>
            <a:spLocks noGrp="1"/>
          </p:cNvSpPr>
          <p:nvPr>
            <p:ph type="title" orient="vert"/>
          </p:nvPr>
        </p:nvSpPr>
        <p:spPr>
          <a:xfrm>
            <a:off x="17452975" y="779463"/>
            <a:ext cx="5257800" cy="1239837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7FB6D1-2234-075B-C9CF-0EB0CF0B37AA}"/>
              </a:ext>
            </a:extLst>
          </p:cNvPr>
          <p:cNvSpPr>
            <a:spLocks noGrp="1"/>
          </p:cNvSpPr>
          <p:nvPr>
            <p:ph type="body" orient="vert" idx="1"/>
          </p:nvPr>
        </p:nvSpPr>
        <p:spPr>
          <a:xfrm>
            <a:off x="1676400" y="779463"/>
            <a:ext cx="15624175" cy="1239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1756C6-3172-A727-8088-1BA10C33E603}"/>
              </a:ext>
            </a:extLst>
          </p:cNvPr>
          <p:cNvSpPr>
            <a:spLocks noGrp="1"/>
          </p:cNvSpPr>
          <p:nvPr>
            <p:ph type="dt" sz="half" idx="10"/>
          </p:nvPr>
        </p:nvSpPr>
        <p:spPr/>
        <p:txBody>
          <a:body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928ACDCC-CF37-2181-3881-8B1FDC9C3D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77FF23-B30A-DDCA-49B5-EB4FE27B55EA}"/>
              </a:ext>
            </a:extLst>
          </p:cNvPr>
          <p:cNvSpPr>
            <a:spLocks noGrp="1"/>
          </p:cNvSpPr>
          <p:nvPr>
            <p:ph type="sldNum" sz="quarter" idx="12"/>
          </p:nvPr>
        </p:nvSpPr>
        <p:spPr/>
        <p:txBody>
          <a:bodyPr/>
          <a:lstStyle/>
          <a:p>
            <a:fld id="{5EA1C152-CAF6-4ED7-A341-13D03D02372A}" type="slidenum">
              <a:rPr lang="en-CA" smtClean="0"/>
              <a:t>‹#›</a:t>
            </a:fld>
            <a:endParaRPr lang="en-CA"/>
          </a:p>
        </p:txBody>
      </p:sp>
    </p:spTree>
    <p:extLst>
      <p:ext uri="{BB962C8B-B14F-4D97-AF65-F5344CB8AC3E}">
        <p14:creationId xmlns:p14="http://schemas.microsoft.com/office/powerpoint/2010/main" val="19627594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5"/>
          <p:cNvSpPr/>
          <p:nvPr/>
        </p:nvSpPr>
        <p:spPr>
          <a:xfrm>
            <a:off x="0" y="2176235"/>
            <a:ext cx="21285200"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183153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chemeClr val="lt1"/>
        </a:solidFill>
        <a:effectLst/>
      </p:bgPr>
    </p:bg>
    <p:spTree>
      <p:nvGrpSpPr>
        <p:cNvPr id="1" name="Shape 41"/>
        <p:cNvGrpSpPr/>
        <p:nvPr/>
      </p:nvGrpSpPr>
      <p:grpSpPr>
        <a:xfrm>
          <a:off x="0" y="0"/>
          <a:ext cx="0" cy="0"/>
          <a:chOff x="0" y="0"/>
          <a:chExt cx="0" cy="0"/>
        </a:xfrm>
      </p:grpSpPr>
      <p:cxnSp>
        <p:nvCxnSpPr>
          <p:cNvPr id="42" name="Google Shape;42;p29"/>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43" name="Google Shape;43;p29" descr="Google Shape;29;p125"/>
          <p:cNvPicPr preferRelativeResize="0"/>
          <p:nvPr/>
        </p:nvPicPr>
        <p:blipFill rotWithShape="1">
          <a:blip r:embed="rId2">
            <a:alphaModFix/>
          </a:blip>
          <a:srcRect/>
          <a:stretch/>
        </p:blipFill>
        <p:spPr>
          <a:xfrm>
            <a:off x="-2" y="0"/>
            <a:ext cx="24384003" cy="7003844"/>
          </a:xfrm>
          <a:prstGeom prst="rect">
            <a:avLst/>
          </a:prstGeom>
          <a:noFill/>
          <a:ln>
            <a:noFill/>
          </a:ln>
        </p:spPr>
      </p:pic>
      <p:sp>
        <p:nvSpPr>
          <p:cNvPr id="44" name="Google Shape;44;p29"/>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5" name="Google Shape;45;p2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 name="Google Shape;46;p2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47" name="Google Shape;47;p29"/>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303764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8"/>
        <p:cNvGrpSpPr/>
        <p:nvPr/>
      </p:nvGrpSpPr>
      <p:grpSpPr>
        <a:xfrm>
          <a:off x="0" y="0"/>
          <a:ext cx="0" cy="0"/>
          <a:chOff x="0" y="0"/>
          <a:chExt cx="0" cy="0"/>
        </a:xfrm>
      </p:grpSpPr>
      <p:cxnSp>
        <p:nvCxnSpPr>
          <p:cNvPr id="49" name="Google Shape;49;p3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 name="Google Shape;50;p3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 name="Google Shape;51;p3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 name="Google Shape;52;p3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 name="Google Shape;53;p3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 name="Google Shape;54;p3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30" descr="tree.png"/>
          <p:cNvPicPr preferRelativeResize="0"/>
          <p:nvPr userDrawn="1"/>
        </p:nvPicPr>
        <p:blipFill rotWithShape="1">
          <a:blip r:embed="rId2">
            <a:alphaModFix/>
          </a:blip>
          <a:srcRect/>
          <a:stretch/>
        </p:blipFill>
        <p:spPr>
          <a:xfrm>
            <a:off x="22715615" y="713989"/>
            <a:ext cx="731864" cy="650546"/>
          </a:xfrm>
          <a:prstGeom prst="rect">
            <a:avLst/>
          </a:prstGeom>
          <a:noFill/>
          <a:ln>
            <a:noFill/>
          </a:ln>
        </p:spPr>
      </p:pic>
      <p:sp>
        <p:nvSpPr>
          <p:cNvPr id="56" name="Google Shape;56;p3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689756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57"/>
        <p:cNvGrpSpPr/>
        <p:nvPr/>
      </p:nvGrpSpPr>
      <p:grpSpPr>
        <a:xfrm>
          <a:off x="0" y="0"/>
          <a:ext cx="0" cy="0"/>
          <a:chOff x="0" y="0"/>
          <a:chExt cx="0" cy="0"/>
        </a:xfrm>
      </p:grpSpPr>
      <p:cxnSp>
        <p:nvCxnSpPr>
          <p:cNvPr id="58" name="Google Shape;58;p3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 name="Google Shape;59;p3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60" name="Google Shape;60;p3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1" name="Google Shape;61;p3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135541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dk1"/>
        </a:solidFill>
        <a:effectLst/>
      </p:bgPr>
    </p:bg>
    <p:spTree>
      <p:nvGrpSpPr>
        <p:cNvPr id="1" name="Shape 62"/>
        <p:cNvGrpSpPr/>
        <p:nvPr/>
      </p:nvGrpSpPr>
      <p:grpSpPr>
        <a:xfrm>
          <a:off x="0" y="0"/>
          <a:ext cx="0" cy="0"/>
          <a:chOff x="0" y="0"/>
          <a:chExt cx="0" cy="0"/>
        </a:xfrm>
      </p:grpSpPr>
      <p:pic>
        <p:nvPicPr>
          <p:cNvPr id="63" name="Google Shape;63;p32" descr="Image"/>
          <p:cNvPicPr preferRelativeResize="0"/>
          <p:nvPr/>
        </p:nvPicPr>
        <p:blipFill rotWithShape="1">
          <a:blip r:embed="rId2">
            <a:alphaModFix amt="14999"/>
          </a:blip>
          <a:srcRect/>
          <a:stretch/>
        </p:blipFill>
        <p:spPr>
          <a:xfrm>
            <a:off x="0" y="0"/>
            <a:ext cx="24401637" cy="14630400"/>
          </a:xfrm>
          <a:prstGeom prst="rect">
            <a:avLst/>
          </a:prstGeom>
          <a:noFill/>
          <a:ln>
            <a:noFill/>
          </a:ln>
        </p:spPr>
      </p:pic>
      <p:cxnSp>
        <p:nvCxnSpPr>
          <p:cNvPr id="64" name="Google Shape;64;p3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5" name="Google Shape;65;p3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6" name="Google Shape;66;p3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67" name="Google Shape;67;p3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8784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 content 2">
  <p:cSld name="Image + content 2">
    <p:bg>
      <p:bgPr>
        <a:solidFill>
          <a:srgbClr val="FCFBFA">
            <a:alpha val="60000"/>
          </a:srgbClr>
        </a:solidFill>
        <a:effectLst/>
      </p:bgPr>
    </p:bg>
    <p:spTree>
      <p:nvGrpSpPr>
        <p:cNvPr id="1" name="Shape 209"/>
        <p:cNvGrpSpPr/>
        <p:nvPr/>
      </p:nvGrpSpPr>
      <p:grpSpPr>
        <a:xfrm>
          <a:off x="0" y="0"/>
          <a:ext cx="0" cy="0"/>
          <a:chOff x="0" y="0"/>
          <a:chExt cx="0" cy="0"/>
        </a:xfrm>
      </p:grpSpPr>
      <p:cxnSp>
        <p:nvCxnSpPr>
          <p:cNvPr id="210" name="Google Shape;210;p47"/>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211" name="Google Shape;211;p4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12" name="Google Shape;212;p4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13" name="Google Shape;213;p47"/>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4" name="Google Shape;214;p47"/>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5" name="Google Shape;215;p4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
        <p:nvSpPr>
          <p:cNvPr id="71" name="Google Shape;71;p34"/>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72" name="Google Shape;72;p34" descr="Logo&#10;&#10;Description automatically generated"/>
          <p:cNvPicPr preferRelativeResize="0"/>
          <p:nvPr/>
        </p:nvPicPr>
        <p:blipFill rotWithShape="1">
          <a:blip r:embed="rId2">
            <a:alphaModFix/>
          </a:blip>
          <a:srcRect/>
          <a:stretch/>
        </p:blipFill>
        <p:spPr>
          <a:xfrm>
            <a:off x="18926251" y="12802934"/>
            <a:ext cx="4248299" cy="834882"/>
          </a:xfrm>
          <a:prstGeom prst="rect">
            <a:avLst/>
          </a:prstGeom>
          <a:noFill/>
          <a:ln>
            <a:noFill/>
          </a:ln>
        </p:spPr>
      </p:pic>
      <p:sp>
        <p:nvSpPr>
          <p:cNvPr id="73" name="Google Shape;73;p34"/>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83742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able of Content 1">
  <p:cSld name="Table of Content 1">
    <p:bg>
      <p:bgPr>
        <a:solidFill>
          <a:schemeClr val="accent6"/>
        </a:solidFill>
        <a:effectLst/>
      </p:bgPr>
    </p:bg>
    <p:spTree>
      <p:nvGrpSpPr>
        <p:cNvPr id="1" name="Shape 75"/>
        <p:cNvGrpSpPr/>
        <p:nvPr/>
      </p:nvGrpSpPr>
      <p:grpSpPr>
        <a:xfrm>
          <a:off x="0" y="0"/>
          <a:ext cx="0" cy="0"/>
          <a:chOff x="0" y="0"/>
          <a:chExt cx="0" cy="0"/>
        </a:xfrm>
      </p:grpSpPr>
      <p:sp>
        <p:nvSpPr>
          <p:cNvPr id="76" name="Google Shape;76;p35"/>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7" name="Google Shape;77;p35"/>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8" name="Google Shape;78;p35"/>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79" name="Google Shape;79;p35"/>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 name="Google Shape;80;p35"/>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1" name="Google Shape;81;p35"/>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2" name="Google Shape;82;p35"/>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 name="Google Shape;83;p35"/>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4" name="Google Shape;84;p35"/>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5" name="Google Shape;85;p35"/>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 name="Google Shape;86;p35"/>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 name="Google Shape;87;p35"/>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88" name="Google Shape;88;p35"/>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 name="Google Shape;89;p35"/>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0" name="Google Shape;90;p3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1" name="Google Shape;91;p3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8375150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able of Content 2">
  <p:cSld name="Table of Content 2">
    <p:bg>
      <p:bgPr>
        <a:solidFill>
          <a:schemeClr val="accent5"/>
        </a:solidFill>
        <a:effectLst/>
      </p:bgPr>
    </p:bg>
    <p:spTree>
      <p:nvGrpSpPr>
        <p:cNvPr id="1" name="Shape 92"/>
        <p:cNvGrpSpPr/>
        <p:nvPr/>
      </p:nvGrpSpPr>
      <p:grpSpPr>
        <a:xfrm>
          <a:off x="0" y="0"/>
          <a:ext cx="0" cy="0"/>
          <a:chOff x="0" y="0"/>
          <a:chExt cx="0" cy="0"/>
        </a:xfrm>
      </p:grpSpPr>
      <p:sp>
        <p:nvSpPr>
          <p:cNvPr id="93" name="Google Shape;93;p36"/>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4" name="Google Shape;94;p36"/>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5" name="Google Shape;95;p36"/>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6" name="Google Shape;96;p36"/>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7" name="Google Shape;97;p36"/>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8" name="Google Shape;98;p36"/>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9" name="Google Shape;99;p36"/>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0" name="Google Shape;100;p36"/>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101" name="Google Shape;101;p36"/>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102" name="Google Shape;102;p36"/>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6"/>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4" name="Google Shape;104;p36"/>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5" name="Google Shape;105;p36"/>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6" name="Google Shape;106;p36"/>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7" name="Google Shape;107;p36"/>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8" name="Google Shape;108;p36"/>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09" name="Google Shape;109;p36"/>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0" name="Google Shape;110;p36"/>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11" name="Google Shape;111;p36"/>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12" name="Google Shape;112;p36"/>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3" name="Google Shape;113;p36"/>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114" name="Google Shape;114;p3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0840808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Logos">
  <p:cSld name="Logos">
    <p:spTree>
      <p:nvGrpSpPr>
        <p:cNvPr id="1" name="Shape 115"/>
        <p:cNvGrpSpPr/>
        <p:nvPr/>
      </p:nvGrpSpPr>
      <p:grpSpPr>
        <a:xfrm>
          <a:off x="0" y="0"/>
          <a:ext cx="0" cy="0"/>
          <a:chOff x="0" y="0"/>
          <a:chExt cx="0" cy="0"/>
        </a:xfrm>
      </p:grpSpPr>
      <p:sp>
        <p:nvSpPr>
          <p:cNvPr id="116" name="Google Shape;116;p37"/>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7" name="Google Shape;117;p37"/>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8" name="Google Shape;118;p37"/>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9" name="Google Shape;119;p37"/>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0" name="Google Shape;120;p37"/>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1" name="Google Shape;121;p37"/>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2" name="Google Shape;122;p37"/>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3" name="Google Shape;123;p37"/>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4" name="Google Shape;124;p37"/>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5" name="Google Shape;125;p37"/>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6" name="Google Shape;126;p37"/>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7" name="Google Shape;127;p37"/>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8" name="Google Shape;128;p37"/>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9" name="Google Shape;129;p37"/>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0" name="Google Shape;130;p37"/>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1" name="Google Shape;131;p37"/>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2" name="Google Shape;132;p37"/>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3" name="Google Shape;133;p37"/>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134" name="Google Shape;134;p3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35" name="Google Shape;135;p3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36" name="Google Shape;136;p3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37" name="Google Shape;137;p3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3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4351214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Content + callout 2">
  <p:cSld name="Content + callout 2">
    <p:bg>
      <p:bgPr>
        <a:solidFill>
          <a:schemeClr val="lt1"/>
        </a:solidFill>
        <a:effectLst/>
      </p:bgPr>
    </p:bg>
    <p:spTree>
      <p:nvGrpSpPr>
        <p:cNvPr id="1" name="Shape 139"/>
        <p:cNvGrpSpPr/>
        <p:nvPr/>
      </p:nvGrpSpPr>
      <p:grpSpPr>
        <a:xfrm>
          <a:off x="0" y="0"/>
          <a:ext cx="0" cy="0"/>
          <a:chOff x="0" y="0"/>
          <a:chExt cx="0" cy="0"/>
        </a:xfrm>
      </p:grpSpPr>
      <p:sp>
        <p:nvSpPr>
          <p:cNvPr id="140" name="Google Shape;140;p38"/>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1" name="Google Shape;141;p3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42" name="Google Shape;142;p3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43" name="Google Shape;143;p3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44" name="Google Shape;144;p3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38"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46" name="Google Shape;146;p38"/>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47" name="Google Shape;147;p38"/>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8" name="Google Shape;148;p38"/>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0639681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Content + callout 3">
  <p:cSld name="Content + callout 3">
    <p:bg>
      <p:bgPr>
        <a:solidFill>
          <a:schemeClr val="accent6"/>
        </a:solidFill>
        <a:effectLst/>
      </p:bgPr>
    </p:bg>
    <p:spTree>
      <p:nvGrpSpPr>
        <p:cNvPr id="1" name="Shape 149"/>
        <p:cNvGrpSpPr/>
        <p:nvPr/>
      </p:nvGrpSpPr>
      <p:grpSpPr>
        <a:xfrm>
          <a:off x="0" y="0"/>
          <a:ext cx="0" cy="0"/>
          <a:chOff x="0" y="0"/>
          <a:chExt cx="0" cy="0"/>
        </a:xfrm>
      </p:grpSpPr>
      <p:sp>
        <p:nvSpPr>
          <p:cNvPr id="150" name="Google Shape;150;p39"/>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1" name="Google Shape;151;p3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52" name="Google Shape;152;p3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53" name="Google Shape;153;p39"/>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54" name="Google Shape;154;p3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3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56" name="Google Shape;156;p39"/>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57" name="Google Shape;157;p39"/>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8" name="Google Shape;158;p39"/>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6684088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1_Content + callout 3">
  <p:cSld name="1_Content + callout 3">
    <p:bg>
      <p:bgPr>
        <a:solidFill>
          <a:schemeClr val="accent6"/>
        </a:solidFill>
        <a:effectLst/>
      </p:bgPr>
    </p:bg>
    <p:spTree>
      <p:nvGrpSpPr>
        <p:cNvPr id="1" name="Shape 159"/>
        <p:cNvGrpSpPr/>
        <p:nvPr/>
      </p:nvGrpSpPr>
      <p:grpSpPr>
        <a:xfrm>
          <a:off x="0" y="0"/>
          <a:ext cx="0" cy="0"/>
          <a:chOff x="0" y="0"/>
          <a:chExt cx="0" cy="0"/>
        </a:xfrm>
      </p:grpSpPr>
      <p:cxnSp>
        <p:nvCxnSpPr>
          <p:cNvPr id="160" name="Google Shape;160;p4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61" name="Google Shape;161;p4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62" name="Google Shape;162;p40"/>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63" name="Google Shape;163;p4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4" name="Google Shape;164;p4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4468851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Half content 2">
  <p:cSld name="Half content 2">
    <p:spTree>
      <p:nvGrpSpPr>
        <p:cNvPr id="1" name="Shape 165"/>
        <p:cNvGrpSpPr/>
        <p:nvPr/>
      </p:nvGrpSpPr>
      <p:grpSpPr>
        <a:xfrm>
          <a:off x="0" y="0"/>
          <a:ext cx="0" cy="0"/>
          <a:chOff x="0" y="0"/>
          <a:chExt cx="0" cy="0"/>
        </a:xfrm>
      </p:grpSpPr>
      <p:cxnSp>
        <p:nvCxnSpPr>
          <p:cNvPr id="166" name="Google Shape;166;p4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67" name="Google Shape;167;p41"/>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69" name="Google Shape;169;p4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0" name="Google Shape;170;p4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1" name="Google Shape;171;p4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8239723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2"/>
        <p:cNvGrpSpPr/>
        <p:nvPr/>
      </p:nvGrpSpPr>
      <p:grpSpPr>
        <a:xfrm>
          <a:off x="0" y="0"/>
          <a:ext cx="0" cy="0"/>
          <a:chOff x="0" y="0"/>
          <a:chExt cx="0" cy="0"/>
        </a:xfrm>
      </p:grpSpPr>
      <p:cxnSp>
        <p:nvCxnSpPr>
          <p:cNvPr id="173" name="Google Shape;173;p42"/>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74" name="Google Shape;174;p42"/>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5" name="Google Shape;175;p4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76" name="Google Shape;176;p4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77" name="Google Shape;177;p4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6651703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178"/>
        <p:cNvGrpSpPr/>
        <p:nvPr/>
      </p:nvGrpSpPr>
      <p:grpSpPr>
        <a:xfrm>
          <a:off x="0" y="0"/>
          <a:ext cx="0" cy="0"/>
          <a:chOff x="0" y="0"/>
          <a:chExt cx="0" cy="0"/>
        </a:xfrm>
      </p:grpSpPr>
      <p:sp>
        <p:nvSpPr>
          <p:cNvPr id="179" name="Google Shape;179;p43"/>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3"/>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81" name="Google Shape;181;p43"/>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2" name="Google Shape;182;p4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3" name="Google Shape;183;p4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184" name="Google Shape;184;p4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61242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26"/>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7" name="Google Shape;17;p2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 name="Google Shape;18;p2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 name="Google Shape;19;p26"/>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0" name="Google Shape;20;p26"/>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1" name="Google Shape;21;p2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2" name="Google Shape;22;p2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26" descr="tree.png"/>
          <p:cNvPicPr preferRelativeResize="0"/>
          <p:nvPr userDrawn="1"/>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 content 3">
  <p:cSld name="Image + content 3">
    <p:bg>
      <p:bgPr>
        <a:solidFill>
          <a:schemeClr val="dk1"/>
        </a:solidFill>
        <a:effectLst/>
      </p:bgPr>
    </p:bg>
    <p:spTree>
      <p:nvGrpSpPr>
        <p:cNvPr id="1" name="Shape 217"/>
        <p:cNvGrpSpPr/>
        <p:nvPr/>
      </p:nvGrpSpPr>
      <p:grpSpPr>
        <a:xfrm>
          <a:off x="0" y="0"/>
          <a:ext cx="0" cy="0"/>
          <a:chOff x="0" y="0"/>
          <a:chExt cx="0" cy="0"/>
        </a:xfrm>
      </p:grpSpPr>
      <p:cxnSp>
        <p:nvCxnSpPr>
          <p:cNvPr id="218" name="Google Shape;218;p4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19" name="Google Shape;219;p4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220" name="Google Shape;220;p48"/>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21" name="Google Shape;221;p48"/>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222" name="Google Shape;222;p48"/>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3" name="Google Shape;223;p48"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24" name="Google Shape;224;p48"/>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185"/>
        <p:cNvGrpSpPr/>
        <p:nvPr/>
      </p:nvGrpSpPr>
      <p:grpSpPr>
        <a:xfrm>
          <a:off x="0" y="0"/>
          <a:ext cx="0" cy="0"/>
          <a:chOff x="0" y="0"/>
          <a:chExt cx="0" cy="0"/>
        </a:xfrm>
      </p:grpSpPr>
      <p:sp>
        <p:nvSpPr>
          <p:cNvPr id="186" name="Google Shape;186;p44"/>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7" name="Google Shape;187;p44"/>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88" name="Google Shape;188;p4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9" name="Google Shape;189;p4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0" name="Google Shape;190;p44"/>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4"/>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397015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Image + content 1">
  <p:cSld name="Image + content 1">
    <p:spTree>
      <p:nvGrpSpPr>
        <p:cNvPr id="1" name="Shape 192"/>
        <p:cNvGrpSpPr/>
        <p:nvPr/>
      </p:nvGrpSpPr>
      <p:grpSpPr>
        <a:xfrm>
          <a:off x="0" y="0"/>
          <a:ext cx="0" cy="0"/>
          <a:chOff x="0" y="0"/>
          <a:chExt cx="0" cy="0"/>
        </a:xfrm>
      </p:grpSpPr>
      <p:sp>
        <p:nvSpPr>
          <p:cNvPr id="193" name="Google Shape;193;p45"/>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4" name="Google Shape;194;p45"/>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195" name="Google Shape;195;p4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96" name="Google Shape;196;p4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7" name="Google Shape;197;p45"/>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198" name="Google Shape;198;p45"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99" name="Google Shape;199;p45"/>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84358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Image + content 2">
  <p:cSld name="Image + content 2">
    <p:bg>
      <p:bgPr>
        <a:solidFill>
          <a:srgbClr val="FCFBFA">
            <a:alpha val="60000"/>
          </a:srgbClr>
        </a:solidFill>
        <a:effectLst/>
      </p:bgPr>
    </p:bg>
    <p:spTree>
      <p:nvGrpSpPr>
        <p:cNvPr id="1" name="Shape 209"/>
        <p:cNvGrpSpPr/>
        <p:nvPr/>
      </p:nvGrpSpPr>
      <p:grpSpPr>
        <a:xfrm>
          <a:off x="0" y="0"/>
          <a:ext cx="0" cy="0"/>
          <a:chOff x="0" y="0"/>
          <a:chExt cx="0" cy="0"/>
        </a:xfrm>
      </p:grpSpPr>
      <p:cxnSp>
        <p:nvCxnSpPr>
          <p:cNvPr id="210" name="Google Shape;210;p47"/>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211" name="Google Shape;211;p4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12" name="Google Shape;212;p4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13" name="Google Shape;213;p47"/>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4" name="Google Shape;214;p47"/>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15" name="Google Shape;215;p4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132586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Image + content 3">
  <p:cSld name="Image + content 3">
    <p:bg>
      <p:bgPr>
        <a:solidFill>
          <a:schemeClr val="dk1"/>
        </a:solidFill>
        <a:effectLst/>
      </p:bgPr>
    </p:bg>
    <p:spTree>
      <p:nvGrpSpPr>
        <p:cNvPr id="1" name="Shape 217"/>
        <p:cNvGrpSpPr/>
        <p:nvPr/>
      </p:nvGrpSpPr>
      <p:grpSpPr>
        <a:xfrm>
          <a:off x="0" y="0"/>
          <a:ext cx="0" cy="0"/>
          <a:chOff x="0" y="0"/>
          <a:chExt cx="0" cy="0"/>
        </a:xfrm>
      </p:grpSpPr>
      <p:cxnSp>
        <p:nvCxnSpPr>
          <p:cNvPr id="218" name="Google Shape;218;p4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19" name="Google Shape;219;p4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220" name="Google Shape;220;p48"/>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21" name="Google Shape;221;p48"/>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222" name="Google Shape;222;p48"/>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3" name="Google Shape;223;p48"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24" name="Google Shape;224;p48"/>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78382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Image + content alt">
  <p:cSld name="Image + content alt">
    <p:spTree>
      <p:nvGrpSpPr>
        <p:cNvPr id="1" name="Shape 225"/>
        <p:cNvGrpSpPr/>
        <p:nvPr/>
      </p:nvGrpSpPr>
      <p:grpSpPr>
        <a:xfrm>
          <a:off x="0" y="0"/>
          <a:ext cx="0" cy="0"/>
          <a:chOff x="0" y="0"/>
          <a:chExt cx="0" cy="0"/>
        </a:xfrm>
      </p:grpSpPr>
      <p:sp>
        <p:nvSpPr>
          <p:cNvPr id="226" name="Google Shape;226;p49"/>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27" name="Google Shape;227;p4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28" name="Google Shape;228;p4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29" name="Google Shape;229;p49"/>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0" name="Google Shape;230;p49"/>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31" name="Google Shape;231;p4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32" name="Google Shape;232;p4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3" name="Google Shape;233;p4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2813479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1_Image + content alt">
  <p:cSld name="1_Image + content alt">
    <p:spTree>
      <p:nvGrpSpPr>
        <p:cNvPr id="1" name="Shape 234"/>
        <p:cNvGrpSpPr/>
        <p:nvPr/>
      </p:nvGrpSpPr>
      <p:grpSpPr>
        <a:xfrm>
          <a:off x="0" y="0"/>
          <a:ext cx="0" cy="0"/>
          <a:chOff x="0" y="0"/>
          <a:chExt cx="0" cy="0"/>
        </a:xfrm>
      </p:grpSpPr>
      <p:sp>
        <p:nvSpPr>
          <p:cNvPr id="235" name="Google Shape;235;p50"/>
          <p:cNvSpPr/>
          <p:nvPr/>
        </p:nvSpPr>
        <p:spPr>
          <a:xfrm>
            <a:off x="12193587" y="6419088"/>
            <a:ext cx="12193588" cy="8211312"/>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36" name="Google Shape;236;p5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37" name="Google Shape;237;p5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38" name="Google Shape;238;p50"/>
          <p:cNvSpPr txBox="1">
            <a:spLocks noGrp="1"/>
          </p:cNvSpPr>
          <p:nvPr>
            <p:ph type="body" idx="1"/>
          </p:nvPr>
        </p:nvSpPr>
        <p:spPr>
          <a:xfrm>
            <a:off x="1346198" y="3566199"/>
            <a:ext cx="21644553" cy="2685142"/>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9" name="Google Shape;239;p50"/>
          <p:cNvSpPr txBox="1">
            <a:spLocks noGrp="1"/>
          </p:cNvSpPr>
          <p:nvPr>
            <p:ph type="body" idx="2"/>
          </p:nvPr>
        </p:nvSpPr>
        <p:spPr>
          <a:xfrm>
            <a:off x="13935457" y="8895936"/>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0" name="Google Shape;240;p5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41" name="Google Shape;241;p5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2" name="Google Shape;242;p5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43" name="Google Shape;243;p50"/>
          <p:cNvSpPr txBox="1">
            <a:spLocks noGrp="1"/>
          </p:cNvSpPr>
          <p:nvPr>
            <p:ph type="body" idx="3"/>
          </p:nvPr>
        </p:nvSpPr>
        <p:spPr>
          <a:xfrm>
            <a:off x="3644124"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44" name="Google Shape;244;p50"/>
          <p:cNvSpPr txBox="1">
            <a:spLocks noGrp="1"/>
          </p:cNvSpPr>
          <p:nvPr>
            <p:ph type="body" idx="4"/>
          </p:nvPr>
        </p:nvSpPr>
        <p:spPr>
          <a:xfrm>
            <a:off x="15860967"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5" name="Google Shape;245;p50"/>
          <p:cNvCxnSpPr/>
          <p:nvPr/>
        </p:nvCxnSpPr>
        <p:spPr>
          <a:xfrm>
            <a:off x="3644124" y="8379059"/>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46" name="Google Shape;246;p50"/>
          <p:cNvCxnSpPr/>
          <p:nvPr/>
        </p:nvCxnSpPr>
        <p:spPr>
          <a:xfrm>
            <a:off x="15812841" y="8379059"/>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47" name="Google Shape;247;p50"/>
          <p:cNvSpPr txBox="1">
            <a:spLocks noGrp="1"/>
          </p:cNvSpPr>
          <p:nvPr>
            <p:ph type="body" idx="5"/>
          </p:nvPr>
        </p:nvSpPr>
        <p:spPr>
          <a:xfrm>
            <a:off x="1695087" y="8895935"/>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282495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Items: icons">
  <p:cSld name="Items: icons">
    <p:spTree>
      <p:nvGrpSpPr>
        <p:cNvPr id="1" name="Shape 248"/>
        <p:cNvGrpSpPr/>
        <p:nvPr/>
      </p:nvGrpSpPr>
      <p:grpSpPr>
        <a:xfrm>
          <a:off x="0" y="0"/>
          <a:ext cx="0" cy="0"/>
          <a:chOff x="0" y="0"/>
          <a:chExt cx="0" cy="0"/>
        </a:xfrm>
      </p:grpSpPr>
      <p:sp>
        <p:nvSpPr>
          <p:cNvPr id="249" name="Google Shape;249;p51"/>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0" name="Google Shape;250;p51"/>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1" name="Google Shape;251;p51"/>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252" name="Google Shape;252;p5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53" name="Google Shape;253;p5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54" name="Google Shape;254;p51"/>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5" name="Google Shape;255;p51"/>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6" name="Google Shape;256;p51"/>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57" name="Google Shape;257;p5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58" name="Google Shape;258;p5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9" name="Google Shape;259;p5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60" name="Google Shape;260;p51"/>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61" name="Google Shape;261;p51"/>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62" name="Google Shape;262;p51"/>
          <p:cNvGrpSpPr/>
          <p:nvPr/>
        </p:nvGrpSpPr>
        <p:grpSpPr>
          <a:xfrm>
            <a:off x="11601910" y="8407831"/>
            <a:ext cx="5551715" cy="3386379"/>
            <a:chOff x="11601910" y="8407831"/>
            <a:chExt cx="5551715" cy="4268126"/>
          </a:xfrm>
        </p:grpSpPr>
        <p:cxnSp>
          <p:nvCxnSpPr>
            <p:cNvPr id="263" name="Google Shape;263;p51"/>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64" name="Google Shape;264;p51"/>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39114943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Items: images">
  <p:cSld name="Items: images">
    <p:spTree>
      <p:nvGrpSpPr>
        <p:cNvPr id="1" name="Shape 265"/>
        <p:cNvGrpSpPr/>
        <p:nvPr/>
      </p:nvGrpSpPr>
      <p:grpSpPr>
        <a:xfrm>
          <a:off x="0" y="0"/>
          <a:ext cx="0" cy="0"/>
          <a:chOff x="0" y="0"/>
          <a:chExt cx="0" cy="0"/>
        </a:xfrm>
      </p:grpSpPr>
      <p:sp>
        <p:nvSpPr>
          <p:cNvPr id="266" name="Google Shape;266;p52"/>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67" name="Google Shape;267;p5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68" name="Google Shape;268;p5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69" name="Google Shape;269;p52"/>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0" name="Google Shape;270;p52"/>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1" name="Google Shape;271;p52"/>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72" name="Google Shape;272;p5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73" name="Google Shape;273;p5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4" name="Google Shape;274;p5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75" name="Google Shape;275;p52"/>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76" name="Google Shape;276;p52"/>
          <p:cNvGrpSpPr/>
          <p:nvPr/>
        </p:nvGrpSpPr>
        <p:grpSpPr>
          <a:xfrm>
            <a:off x="11601910" y="8407831"/>
            <a:ext cx="5551715" cy="3386379"/>
            <a:chOff x="11601910" y="8407831"/>
            <a:chExt cx="5551715" cy="4268126"/>
          </a:xfrm>
        </p:grpSpPr>
        <p:cxnSp>
          <p:nvCxnSpPr>
            <p:cNvPr id="277" name="Google Shape;277;p52"/>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78" name="Google Shape;278;p52"/>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16016366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Items: numbers 1">
  <p:cSld name="Items: numbers 1">
    <p:spTree>
      <p:nvGrpSpPr>
        <p:cNvPr id="1" name="Shape 279"/>
        <p:cNvGrpSpPr/>
        <p:nvPr/>
      </p:nvGrpSpPr>
      <p:grpSpPr>
        <a:xfrm>
          <a:off x="0" y="0"/>
          <a:ext cx="0" cy="0"/>
          <a:chOff x="0" y="0"/>
          <a:chExt cx="0" cy="0"/>
        </a:xfrm>
      </p:grpSpPr>
      <p:sp>
        <p:nvSpPr>
          <p:cNvPr id="280" name="Google Shape;280;p53"/>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1" name="Google Shape;281;p53"/>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2" name="Google Shape;282;p53"/>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83" name="Google Shape;283;p5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84" name="Google Shape;284;p5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85" name="Google Shape;285;p53"/>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86" name="Google Shape;286;p5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87" name="Google Shape;287;p53"/>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8" name="Google Shape;288;p53"/>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9" name="Google Shape;289;p53"/>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0" name="Google Shape;290;p53"/>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1" name="Google Shape;291;p53"/>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92" name="Google Shape;292;p53"/>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3" name="Google Shape;293;p53"/>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4" name="Google Shape;294;p53"/>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95" name="Google Shape;295;p53"/>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6" name="Google Shape;296;p5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7" name="Google Shape;297;p5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60372631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1_Items: numbers 1">
  <p:cSld name="1_Items: numbers 1">
    <p:spTree>
      <p:nvGrpSpPr>
        <p:cNvPr id="1" name="Shape 298"/>
        <p:cNvGrpSpPr/>
        <p:nvPr/>
      </p:nvGrpSpPr>
      <p:grpSpPr>
        <a:xfrm>
          <a:off x="0" y="0"/>
          <a:ext cx="0" cy="0"/>
          <a:chOff x="0" y="0"/>
          <a:chExt cx="0" cy="0"/>
        </a:xfrm>
      </p:grpSpPr>
      <p:sp>
        <p:nvSpPr>
          <p:cNvPr id="299" name="Google Shape;299;p54"/>
          <p:cNvSpPr/>
          <p:nvPr/>
        </p:nvSpPr>
        <p:spPr>
          <a:xfrm>
            <a:off x="-22662" y="3168868"/>
            <a:ext cx="8128424"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0" name="Google Shape;300;p54"/>
          <p:cNvSpPr/>
          <p:nvPr/>
        </p:nvSpPr>
        <p:spPr>
          <a:xfrm>
            <a:off x="8105764" y="3168868"/>
            <a:ext cx="8128424" cy="10302987"/>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1" name="Google Shape;301;p54"/>
          <p:cNvSpPr/>
          <p:nvPr/>
        </p:nvSpPr>
        <p:spPr>
          <a:xfrm>
            <a:off x="16234190" y="3168868"/>
            <a:ext cx="8152985"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02" name="Google Shape;302;p5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03" name="Google Shape;303;p5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04" name="Google Shape;304;p54"/>
          <p:cNvSpPr txBox="1">
            <a:spLocks noGrp="1"/>
          </p:cNvSpPr>
          <p:nvPr>
            <p:ph type="body" idx="1"/>
          </p:nvPr>
        </p:nvSpPr>
        <p:spPr>
          <a:xfrm>
            <a:off x="1925052"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5" name="Google Shape;305;p54"/>
          <p:cNvSpPr txBox="1">
            <a:spLocks noGrp="1"/>
          </p:cNvSpPr>
          <p:nvPr>
            <p:ph type="body" idx="2"/>
          </p:nvPr>
        </p:nvSpPr>
        <p:spPr>
          <a:xfrm>
            <a:off x="1925052"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6" name="Google Shape;306;p54"/>
          <p:cNvSpPr txBox="1">
            <a:spLocks noGrp="1"/>
          </p:cNvSpPr>
          <p:nvPr>
            <p:ph type="body" idx="3"/>
          </p:nvPr>
        </p:nvSpPr>
        <p:spPr>
          <a:xfrm>
            <a:off x="9596267"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7" name="Google Shape;307;p54"/>
          <p:cNvSpPr txBox="1">
            <a:spLocks noGrp="1"/>
          </p:cNvSpPr>
          <p:nvPr>
            <p:ph type="body" idx="4"/>
          </p:nvPr>
        </p:nvSpPr>
        <p:spPr>
          <a:xfrm>
            <a:off x="9596267"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8" name="Google Shape;308;p54"/>
          <p:cNvSpPr txBox="1">
            <a:spLocks noGrp="1"/>
          </p:cNvSpPr>
          <p:nvPr>
            <p:ph type="body" idx="5"/>
          </p:nvPr>
        </p:nvSpPr>
        <p:spPr>
          <a:xfrm>
            <a:off x="17580039"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9" name="Google Shape;309;p54"/>
          <p:cNvSpPr txBox="1">
            <a:spLocks noGrp="1"/>
          </p:cNvSpPr>
          <p:nvPr>
            <p:ph type="body" idx="6"/>
          </p:nvPr>
        </p:nvSpPr>
        <p:spPr>
          <a:xfrm>
            <a:off x="17580037" y="7640321"/>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10" name="Google Shape;310;p54"/>
          <p:cNvCxnSpPr/>
          <p:nvPr/>
        </p:nvCxnSpPr>
        <p:spPr>
          <a:xfrm>
            <a:off x="1925052"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1" name="Google Shape;311;p54"/>
          <p:cNvCxnSpPr/>
          <p:nvPr/>
        </p:nvCxnSpPr>
        <p:spPr>
          <a:xfrm>
            <a:off x="9548141"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2" name="Google Shape;312;p54"/>
          <p:cNvCxnSpPr/>
          <p:nvPr/>
        </p:nvCxnSpPr>
        <p:spPr>
          <a:xfrm>
            <a:off x="17580039" y="525154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313" name="Google Shape;313;p5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4" name="Google Shape;314;p54"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98916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 content alt">
  <p:cSld name="Image + content alt">
    <p:spTree>
      <p:nvGrpSpPr>
        <p:cNvPr id="1" name="Shape 225"/>
        <p:cNvGrpSpPr/>
        <p:nvPr/>
      </p:nvGrpSpPr>
      <p:grpSpPr>
        <a:xfrm>
          <a:off x="0" y="0"/>
          <a:ext cx="0" cy="0"/>
          <a:chOff x="0" y="0"/>
          <a:chExt cx="0" cy="0"/>
        </a:xfrm>
      </p:grpSpPr>
      <p:sp>
        <p:nvSpPr>
          <p:cNvPr id="226" name="Google Shape;226;p49"/>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27" name="Google Shape;227;p4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28" name="Google Shape;228;p4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29" name="Google Shape;229;p49"/>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0" name="Google Shape;230;p49"/>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31" name="Google Shape;231;p4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32" name="Google Shape;232;p4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3" name="Google Shape;233;p4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Items: numbers 2">
  <p:cSld name="Items: numbers 2">
    <p:spTree>
      <p:nvGrpSpPr>
        <p:cNvPr id="1" name="Shape 315"/>
        <p:cNvGrpSpPr/>
        <p:nvPr/>
      </p:nvGrpSpPr>
      <p:grpSpPr>
        <a:xfrm>
          <a:off x="0" y="0"/>
          <a:ext cx="0" cy="0"/>
          <a:chOff x="0" y="0"/>
          <a:chExt cx="0" cy="0"/>
        </a:xfrm>
      </p:grpSpPr>
      <p:sp>
        <p:nvSpPr>
          <p:cNvPr id="316" name="Google Shape;316;p55"/>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7" name="Google Shape;317;p55"/>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8" name="Google Shape;318;p55"/>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19" name="Google Shape;319;p5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20" name="Google Shape;320;p5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21" name="Google Shape;321;p55"/>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2" name="Google Shape;322;p5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23" name="Google Shape;323;p55"/>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4" name="Google Shape;324;p55"/>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5" name="Google Shape;325;p55"/>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6" name="Google Shape;326;p55"/>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7" name="Google Shape;327;p55"/>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8" name="Google Shape;328;p55"/>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29" name="Google Shape;329;p55"/>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30" name="Google Shape;330;p55"/>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331" name="Google Shape;331;p5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2" name="Google Shape;332;p55"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333" name="Google Shape;333;p55"/>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89008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Statement 1">
  <p:cSld name="Statement 1">
    <p:bg>
      <p:bgPr>
        <a:solidFill>
          <a:schemeClr val="dk1"/>
        </a:solidFill>
        <a:effectLst/>
      </p:bgPr>
    </p:bg>
    <p:spTree>
      <p:nvGrpSpPr>
        <p:cNvPr id="1" name="Shape 334"/>
        <p:cNvGrpSpPr/>
        <p:nvPr/>
      </p:nvGrpSpPr>
      <p:grpSpPr>
        <a:xfrm>
          <a:off x="0" y="0"/>
          <a:ext cx="0" cy="0"/>
          <a:chOff x="0" y="0"/>
          <a:chExt cx="0" cy="0"/>
        </a:xfrm>
      </p:grpSpPr>
      <p:cxnSp>
        <p:nvCxnSpPr>
          <p:cNvPr id="335" name="Google Shape;335;p5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36" name="Google Shape;336;p5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37" name="Google Shape;337;p56"/>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338" name="Google Shape;338;p56"/>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39" name="Google Shape;339;p56"/>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792269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Statement 2">
  <p:cSld name="Statement 2">
    <p:bg>
      <p:bgPr>
        <a:solidFill>
          <a:schemeClr val="accent6">
            <a:alpha val="60000"/>
          </a:schemeClr>
        </a:solidFill>
        <a:effectLst/>
      </p:bgPr>
    </p:bg>
    <p:spTree>
      <p:nvGrpSpPr>
        <p:cNvPr id="1" name="Shape 340"/>
        <p:cNvGrpSpPr/>
        <p:nvPr/>
      </p:nvGrpSpPr>
      <p:grpSpPr>
        <a:xfrm>
          <a:off x="0" y="0"/>
          <a:ext cx="0" cy="0"/>
          <a:chOff x="0" y="0"/>
          <a:chExt cx="0" cy="0"/>
        </a:xfrm>
      </p:grpSpPr>
      <p:cxnSp>
        <p:nvCxnSpPr>
          <p:cNvPr id="341" name="Google Shape;341;p5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2" name="Google Shape;342;p5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343" name="Google Shape;343;p57"/>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44" name="Google Shape;344;p5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345" name="Google Shape;345;p57"/>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097672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dk1"/>
        </a:solidFill>
        <a:effectLst/>
      </p:bgPr>
    </p:bg>
    <p:spTree>
      <p:nvGrpSpPr>
        <p:cNvPr id="1" name="Shape 346"/>
        <p:cNvGrpSpPr/>
        <p:nvPr/>
      </p:nvGrpSpPr>
      <p:grpSpPr>
        <a:xfrm>
          <a:off x="0" y="0"/>
          <a:ext cx="0" cy="0"/>
          <a:chOff x="0" y="0"/>
          <a:chExt cx="0" cy="0"/>
        </a:xfrm>
      </p:grpSpPr>
      <p:cxnSp>
        <p:nvCxnSpPr>
          <p:cNvPr id="347" name="Google Shape;347;p58"/>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348" name="Google Shape;348;p5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9" name="Google Shape;349;p5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350" name="Google Shape;350;p58"/>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884438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51"/>
        <p:cNvGrpSpPr/>
        <p:nvPr/>
      </p:nvGrpSpPr>
      <p:grpSpPr>
        <a:xfrm>
          <a:off x="0" y="0"/>
          <a:ext cx="0" cy="0"/>
          <a:chOff x="0" y="0"/>
          <a:chExt cx="0" cy="0"/>
        </a:xfrm>
      </p:grpSpPr>
      <p:sp>
        <p:nvSpPr>
          <p:cNvPr id="352" name="Google Shape;352;p59"/>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3" name="Google Shape;353;p5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54" name="Google Shape;354;p5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55" name="Google Shape;355;p59"/>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56" name="Google Shape;356;p59"/>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7" name="Google Shape;357;p5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58" name="Google Shape;358;p5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9" name="Google Shape;359;p5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8194006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_Half content">
  <p:cSld name="1_Half content">
    <p:spTree>
      <p:nvGrpSpPr>
        <p:cNvPr id="1" name="Shape 360"/>
        <p:cNvGrpSpPr/>
        <p:nvPr/>
      </p:nvGrpSpPr>
      <p:grpSpPr>
        <a:xfrm>
          <a:off x="0" y="0"/>
          <a:ext cx="0" cy="0"/>
          <a:chOff x="0" y="0"/>
          <a:chExt cx="0" cy="0"/>
        </a:xfrm>
      </p:grpSpPr>
      <p:cxnSp>
        <p:nvCxnSpPr>
          <p:cNvPr id="361" name="Google Shape;361;p6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62" name="Google Shape;362;p60"/>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0"/>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4" name="Google Shape;364;p6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65" name="Google Shape;365;p6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66" name="Google Shape;366;p60"/>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67" name="Google Shape;367;p60"/>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70106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1_Content + callout 1">
  <p:cSld name="1_Content + callout 1">
    <p:bg>
      <p:bgPr>
        <a:solidFill>
          <a:schemeClr val="accent5"/>
        </a:solidFill>
        <a:effectLst/>
      </p:bgPr>
    </p:bg>
    <p:spTree>
      <p:nvGrpSpPr>
        <p:cNvPr id="1" name="Shape 368"/>
        <p:cNvGrpSpPr/>
        <p:nvPr/>
      </p:nvGrpSpPr>
      <p:grpSpPr>
        <a:xfrm>
          <a:off x="0" y="0"/>
          <a:ext cx="0" cy="0"/>
          <a:chOff x="0" y="0"/>
          <a:chExt cx="0" cy="0"/>
        </a:xfrm>
      </p:grpSpPr>
      <p:cxnSp>
        <p:nvCxnSpPr>
          <p:cNvPr id="369" name="Google Shape;369;p61"/>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370" name="Google Shape;370;p6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71" name="Google Shape;371;p61"/>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372" name="Google Shape;372;p6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6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4" name="Google Shape;374;p6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5" name="Google Shape;375;p61"/>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76" name="Google Shape;376;p61"/>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7774325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377"/>
        <p:cNvGrpSpPr/>
        <p:nvPr/>
      </p:nvGrpSpPr>
      <p:grpSpPr>
        <a:xfrm>
          <a:off x="0" y="0"/>
          <a:ext cx="0" cy="0"/>
          <a:chOff x="0" y="0"/>
          <a:chExt cx="0" cy="0"/>
        </a:xfrm>
      </p:grpSpPr>
      <p:cxnSp>
        <p:nvCxnSpPr>
          <p:cNvPr id="378" name="Google Shape;378;p62"/>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79" name="Google Shape;379;p62"/>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0" name="Google Shape;380;p6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1" name="Google Shape;381;p6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382" name="Google Shape;382;p6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554559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2_Image + content 1">
  <p:cSld name="2_Image + content 1">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5" name="Google Shape;385;p63"/>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386" name="Google Shape;386;p6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7" name="Google Shape;387;p6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88" name="Google Shape;388;p63"/>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389" name="Google Shape;389;p6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390" name="Google Shape;390;p63"/>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27228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chemeClr val="dk1"/>
        </a:solidFill>
        <a:effectLst/>
      </p:bgPr>
    </p:bg>
    <p:spTree>
      <p:nvGrpSpPr>
        <p:cNvPr id="1" name="Shape 391"/>
        <p:cNvGrpSpPr/>
        <p:nvPr/>
      </p:nvGrpSpPr>
      <p:grpSpPr>
        <a:xfrm>
          <a:off x="0" y="0"/>
          <a:ext cx="0" cy="0"/>
          <a:chOff x="0" y="0"/>
          <a:chExt cx="0" cy="0"/>
        </a:xfrm>
      </p:grpSpPr>
      <p:pic>
        <p:nvPicPr>
          <p:cNvPr id="392" name="Google Shape;392;p64"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393" name="Google Shape;393;p6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94" name="Google Shape;394;p6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95" name="Google Shape;395;p64"/>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396" name="Google Shape;396;p64"/>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21558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Image + content alt">
  <p:cSld name="1_Image + content alt">
    <p:spTree>
      <p:nvGrpSpPr>
        <p:cNvPr id="1" name="Shape 234"/>
        <p:cNvGrpSpPr/>
        <p:nvPr/>
      </p:nvGrpSpPr>
      <p:grpSpPr>
        <a:xfrm>
          <a:off x="0" y="0"/>
          <a:ext cx="0" cy="0"/>
          <a:chOff x="0" y="0"/>
          <a:chExt cx="0" cy="0"/>
        </a:xfrm>
      </p:grpSpPr>
      <p:sp>
        <p:nvSpPr>
          <p:cNvPr id="235" name="Google Shape;235;p50"/>
          <p:cNvSpPr/>
          <p:nvPr/>
        </p:nvSpPr>
        <p:spPr>
          <a:xfrm>
            <a:off x="12193587" y="6419088"/>
            <a:ext cx="12193588" cy="8211312"/>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36" name="Google Shape;236;p5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37" name="Google Shape;237;p5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38" name="Google Shape;238;p50"/>
          <p:cNvSpPr txBox="1">
            <a:spLocks noGrp="1"/>
          </p:cNvSpPr>
          <p:nvPr>
            <p:ph type="body" idx="1"/>
          </p:nvPr>
        </p:nvSpPr>
        <p:spPr>
          <a:xfrm>
            <a:off x="1346198" y="3566199"/>
            <a:ext cx="21644553" cy="2685142"/>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39" name="Google Shape;239;p50"/>
          <p:cNvSpPr txBox="1">
            <a:spLocks noGrp="1"/>
          </p:cNvSpPr>
          <p:nvPr>
            <p:ph type="body" idx="2"/>
          </p:nvPr>
        </p:nvSpPr>
        <p:spPr>
          <a:xfrm>
            <a:off x="13935457" y="8895936"/>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0" name="Google Shape;240;p5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41" name="Google Shape;241;p5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2" name="Google Shape;242;p5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43" name="Google Shape;243;p50"/>
          <p:cNvSpPr txBox="1">
            <a:spLocks noGrp="1"/>
          </p:cNvSpPr>
          <p:nvPr>
            <p:ph type="body" idx="3"/>
          </p:nvPr>
        </p:nvSpPr>
        <p:spPr>
          <a:xfrm>
            <a:off x="3644124"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44" name="Google Shape;244;p50"/>
          <p:cNvSpPr txBox="1">
            <a:spLocks noGrp="1"/>
          </p:cNvSpPr>
          <p:nvPr>
            <p:ph type="body" idx="4"/>
          </p:nvPr>
        </p:nvSpPr>
        <p:spPr>
          <a:xfrm>
            <a:off x="15860967" y="6839712"/>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45" name="Google Shape;245;p50"/>
          <p:cNvCxnSpPr/>
          <p:nvPr/>
        </p:nvCxnSpPr>
        <p:spPr>
          <a:xfrm>
            <a:off x="3644124" y="8379059"/>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46" name="Google Shape;246;p50"/>
          <p:cNvCxnSpPr/>
          <p:nvPr/>
        </p:nvCxnSpPr>
        <p:spPr>
          <a:xfrm>
            <a:off x="15812841" y="8379059"/>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47" name="Google Shape;247;p50"/>
          <p:cNvSpPr txBox="1">
            <a:spLocks noGrp="1"/>
          </p:cNvSpPr>
          <p:nvPr>
            <p:ph type="body" idx="5"/>
          </p:nvPr>
        </p:nvSpPr>
        <p:spPr>
          <a:xfrm>
            <a:off x="1695087" y="8895935"/>
            <a:ext cx="8780158" cy="453766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1_End slide">
  <p:cSld name="1_End slide">
    <p:spTree>
      <p:nvGrpSpPr>
        <p:cNvPr id="1" name="Shape 397"/>
        <p:cNvGrpSpPr/>
        <p:nvPr/>
      </p:nvGrpSpPr>
      <p:grpSpPr>
        <a:xfrm>
          <a:off x="0" y="0"/>
          <a:ext cx="0" cy="0"/>
          <a:chOff x="0" y="0"/>
          <a:chExt cx="0" cy="0"/>
        </a:xfrm>
      </p:grpSpPr>
      <p:pic>
        <p:nvPicPr>
          <p:cNvPr id="398" name="Google Shape;398;p6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extLst>
      <p:ext uri="{BB962C8B-B14F-4D97-AF65-F5344CB8AC3E}">
        <p14:creationId xmlns:p14="http://schemas.microsoft.com/office/powerpoint/2010/main" val="30659669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9"/>
        <p:cNvGrpSpPr/>
        <p:nvPr/>
      </p:nvGrpSpPr>
      <p:grpSpPr>
        <a:xfrm>
          <a:off x="0" y="0"/>
          <a:ext cx="0" cy="0"/>
          <a:chOff x="0" y="0"/>
          <a:chExt cx="0" cy="0"/>
        </a:xfrm>
      </p:grpSpPr>
      <p:sp>
        <p:nvSpPr>
          <p:cNvPr id="400" name="Google Shape;400;p66"/>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401" name="Google Shape;401;p66"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926251" y="12802934"/>
            <a:ext cx="4248299" cy="834882"/>
          </a:xfrm>
          <a:prstGeom prst="rect">
            <a:avLst/>
          </a:prstGeom>
          <a:noFill/>
          <a:ln>
            <a:noFill/>
          </a:ln>
        </p:spPr>
      </p:pic>
      <p:sp>
        <p:nvSpPr>
          <p:cNvPr id="402" name="Google Shape;402;p66"/>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66"/>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68750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1_Table of Content 1">
  <p:cSld name="1_Table of Content 1">
    <p:bg>
      <p:bgPr>
        <a:solidFill>
          <a:schemeClr val="accent6"/>
        </a:solidFill>
        <a:effectLst/>
      </p:bgPr>
    </p:bg>
    <p:spTree>
      <p:nvGrpSpPr>
        <p:cNvPr id="1" name="Shape 404"/>
        <p:cNvGrpSpPr/>
        <p:nvPr/>
      </p:nvGrpSpPr>
      <p:grpSpPr>
        <a:xfrm>
          <a:off x="0" y="0"/>
          <a:ext cx="0" cy="0"/>
          <a:chOff x="0" y="0"/>
          <a:chExt cx="0" cy="0"/>
        </a:xfrm>
      </p:grpSpPr>
      <p:sp>
        <p:nvSpPr>
          <p:cNvPr id="405" name="Google Shape;405;p6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6" name="Google Shape;406;p6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07" name="Google Shape;407;p6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08" name="Google Shape;408;p6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9" name="Google Shape;409;p6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0" name="Google Shape;410;p6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1" name="Google Shape;411;p6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2" name="Google Shape;412;p6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3" name="Google Shape;413;p6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4" name="Google Shape;414;p6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5" name="Google Shape;415;p6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6" name="Google Shape;416;p6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417" name="Google Shape;417;p6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418" name="Google Shape;418;p6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19" name="Google Shape;419;p6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20" name="Google Shape;420;p6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41261689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1_Table of Content 2">
  <p:cSld name="1_Table of Content 2">
    <p:bg>
      <p:bgPr>
        <a:solidFill>
          <a:schemeClr val="accent5"/>
        </a:solidFill>
        <a:effectLst/>
      </p:bgPr>
    </p:bg>
    <p:spTree>
      <p:nvGrpSpPr>
        <p:cNvPr id="1" name="Shape 421"/>
        <p:cNvGrpSpPr/>
        <p:nvPr/>
      </p:nvGrpSpPr>
      <p:grpSpPr>
        <a:xfrm>
          <a:off x="0" y="0"/>
          <a:ext cx="0" cy="0"/>
          <a:chOff x="0" y="0"/>
          <a:chExt cx="0" cy="0"/>
        </a:xfrm>
      </p:grpSpPr>
      <p:sp>
        <p:nvSpPr>
          <p:cNvPr id="422" name="Google Shape;422;p6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3" name="Google Shape;423;p6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4" name="Google Shape;424;p6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5" name="Google Shape;425;p6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6" name="Google Shape;426;p6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7" name="Google Shape;427;p6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8" name="Google Shape;428;p6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9" name="Google Shape;429;p6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430" name="Google Shape;430;p6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431" name="Google Shape;431;p6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6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3" name="Google Shape;433;p6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4" name="Google Shape;434;p6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5" name="Google Shape;435;p6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6" name="Google Shape;436;p6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7" name="Google Shape;437;p6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38" name="Google Shape;438;p6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9" name="Google Shape;439;p6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40" name="Google Shape;440;p6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41" name="Google Shape;441;p6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42" name="Google Shape;442;p6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443" name="Google Shape;443;p6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29821515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1_Logos">
  <p:cSld name="1_Logos">
    <p:spTree>
      <p:nvGrpSpPr>
        <p:cNvPr id="1" name="Shape 444"/>
        <p:cNvGrpSpPr/>
        <p:nvPr/>
      </p:nvGrpSpPr>
      <p:grpSpPr>
        <a:xfrm>
          <a:off x="0" y="0"/>
          <a:ext cx="0" cy="0"/>
          <a:chOff x="0" y="0"/>
          <a:chExt cx="0" cy="0"/>
        </a:xfrm>
      </p:grpSpPr>
      <p:sp>
        <p:nvSpPr>
          <p:cNvPr id="445" name="Google Shape;445;p6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6" name="Google Shape;446;p6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7" name="Google Shape;447;p6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8" name="Google Shape;448;p6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9" name="Google Shape;449;p6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0" name="Google Shape;450;p6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1" name="Google Shape;451;p6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2" name="Google Shape;452;p6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3" name="Google Shape;453;p6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4" name="Google Shape;454;p6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5" name="Google Shape;455;p6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6" name="Google Shape;456;p6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7" name="Google Shape;457;p6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8" name="Google Shape;458;p6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9" name="Google Shape;459;p6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0" name="Google Shape;460;p6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1" name="Google Shape;461;p6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2" name="Google Shape;462;p6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463" name="Google Shape;463;p6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464" name="Google Shape;464;p6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5" name="Google Shape;465;p6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66" name="Google Shape;466;p6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7" name="Google Shape;467;p6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6173384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468"/>
        <p:cNvGrpSpPr/>
        <p:nvPr/>
      </p:nvGrpSpPr>
      <p:grpSpPr>
        <a:xfrm>
          <a:off x="0" y="0"/>
          <a:ext cx="0" cy="0"/>
          <a:chOff x="0" y="0"/>
          <a:chExt cx="0" cy="0"/>
        </a:xfrm>
      </p:grpSpPr>
      <p:cxnSp>
        <p:nvCxnSpPr>
          <p:cNvPr id="469" name="Google Shape;469;p7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70" name="Google Shape;470;p7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71" name="Google Shape;471;p7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72" name="Google Shape;472;p7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3" name="Google Shape;473;p7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74" name="Google Shape;474;p7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5" name="Google Shape;475;p7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76" name="Google Shape;476;p7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006265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Content + callout 2">
  <p:cSld name="1_Content + callout 2">
    <p:bg>
      <p:bgPr>
        <a:solidFill>
          <a:schemeClr val="lt1"/>
        </a:solidFill>
        <a:effectLst/>
      </p:bgPr>
    </p:bg>
    <p:spTree>
      <p:nvGrpSpPr>
        <p:cNvPr id="1" name="Shape 477"/>
        <p:cNvGrpSpPr/>
        <p:nvPr/>
      </p:nvGrpSpPr>
      <p:grpSpPr>
        <a:xfrm>
          <a:off x="0" y="0"/>
          <a:ext cx="0" cy="0"/>
          <a:chOff x="0" y="0"/>
          <a:chExt cx="0" cy="0"/>
        </a:xfrm>
      </p:grpSpPr>
      <p:sp>
        <p:nvSpPr>
          <p:cNvPr id="478" name="Google Shape;478;p7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9" name="Google Shape;479;p7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80" name="Google Shape;480;p7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81" name="Google Shape;481;p7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82" name="Google Shape;482;p7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3" name="Google Shape;483;p7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84" name="Google Shape;484;p7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85" name="Google Shape;485;p71"/>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6" name="Google Shape;486;p71"/>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7602061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2_Content + callout 3">
  <p:cSld name="2_Content + callout 3">
    <p:bg>
      <p:bgPr>
        <a:solidFill>
          <a:schemeClr val="accent6"/>
        </a:solidFill>
        <a:effectLst/>
      </p:bgPr>
    </p:bg>
    <p:spTree>
      <p:nvGrpSpPr>
        <p:cNvPr id="1" name="Shape 487"/>
        <p:cNvGrpSpPr/>
        <p:nvPr/>
      </p:nvGrpSpPr>
      <p:grpSpPr>
        <a:xfrm>
          <a:off x="0" y="0"/>
          <a:ext cx="0" cy="0"/>
          <a:chOff x="0" y="0"/>
          <a:chExt cx="0" cy="0"/>
        </a:xfrm>
      </p:grpSpPr>
      <p:sp>
        <p:nvSpPr>
          <p:cNvPr id="488" name="Google Shape;488;p72"/>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9" name="Google Shape;489;p7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90" name="Google Shape;490;p7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91" name="Google Shape;491;p72"/>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492" name="Google Shape;492;p7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3" name="Google Shape;493;p7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94" name="Google Shape;494;p7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95" name="Google Shape;495;p72"/>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96" name="Google Shape;496;p72"/>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69688137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1_Half content 2">
  <p:cSld name="1_Half content 2">
    <p:spTree>
      <p:nvGrpSpPr>
        <p:cNvPr id="1" name="Shape 497"/>
        <p:cNvGrpSpPr/>
        <p:nvPr/>
      </p:nvGrpSpPr>
      <p:grpSpPr>
        <a:xfrm>
          <a:off x="0" y="0"/>
          <a:ext cx="0" cy="0"/>
          <a:chOff x="0" y="0"/>
          <a:chExt cx="0" cy="0"/>
        </a:xfrm>
      </p:grpSpPr>
      <p:cxnSp>
        <p:nvCxnSpPr>
          <p:cNvPr id="498" name="Google Shape;498;p7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99" name="Google Shape;499;p73"/>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73"/>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01" name="Google Shape;501;p7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2" name="Google Shape;502;p7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03" name="Google Shape;503;p7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9874099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_Title 3">
  <p:cSld name="1_Title 3">
    <p:spTree>
      <p:nvGrpSpPr>
        <p:cNvPr id="1" name="Shape 504"/>
        <p:cNvGrpSpPr/>
        <p:nvPr/>
      </p:nvGrpSpPr>
      <p:grpSpPr>
        <a:xfrm>
          <a:off x="0" y="0"/>
          <a:ext cx="0" cy="0"/>
          <a:chOff x="0" y="0"/>
          <a:chExt cx="0" cy="0"/>
        </a:xfrm>
      </p:grpSpPr>
      <p:sp>
        <p:nvSpPr>
          <p:cNvPr id="505" name="Google Shape;505;p74"/>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6" name="Google Shape;506;p74"/>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07" name="Google Shape;507;p74"/>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08" name="Google Shape;508;p7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9" name="Google Shape;509;p7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10" name="Google Shape;510;p7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403040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tems: icons">
  <p:cSld name="Items: icons">
    <p:spTree>
      <p:nvGrpSpPr>
        <p:cNvPr id="1" name="Shape 248"/>
        <p:cNvGrpSpPr/>
        <p:nvPr/>
      </p:nvGrpSpPr>
      <p:grpSpPr>
        <a:xfrm>
          <a:off x="0" y="0"/>
          <a:ext cx="0" cy="0"/>
          <a:chOff x="0" y="0"/>
          <a:chExt cx="0" cy="0"/>
        </a:xfrm>
      </p:grpSpPr>
      <p:sp>
        <p:nvSpPr>
          <p:cNvPr id="249" name="Google Shape;249;p51"/>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0" name="Google Shape;250;p51"/>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251" name="Google Shape;251;p51"/>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252" name="Google Shape;252;p5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53" name="Google Shape;253;p5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54" name="Google Shape;254;p51"/>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5" name="Google Shape;255;p51"/>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56" name="Google Shape;256;p51"/>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57" name="Google Shape;257;p5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58" name="Google Shape;258;p5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9" name="Google Shape;259;p51"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60" name="Google Shape;260;p51"/>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61" name="Google Shape;261;p51"/>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62" name="Google Shape;262;p51"/>
          <p:cNvGrpSpPr/>
          <p:nvPr/>
        </p:nvGrpSpPr>
        <p:grpSpPr>
          <a:xfrm>
            <a:off x="11601910" y="8407831"/>
            <a:ext cx="5551715" cy="3386379"/>
            <a:chOff x="11601910" y="8407831"/>
            <a:chExt cx="5551715" cy="4268126"/>
          </a:xfrm>
        </p:grpSpPr>
        <p:cxnSp>
          <p:nvCxnSpPr>
            <p:cNvPr id="263" name="Google Shape;263;p51"/>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64" name="Google Shape;264;p51"/>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2_Title 2">
  <p:cSld name="2_Title 2">
    <p:spTree>
      <p:nvGrpSpPr>
        <p:cNvPr id="1" name="Shape 511"/>
        <p:cNvGrpSpPr/>
        <p:nvPr/>
      </p:nvGrpSpPr>
      <p:grpSpPr>
        <a:xfrm>
          <a:off x="0" y="0"/>
          <a:ext cx="0" cy="0"/>
          <a:chOff x="0" y="0"/>
          <a:chExt cx="0" cy="0"/>
        </a:xfrm>
      </p:grpSpPr>
      <p:sp>
        <p:nvSpPr>
          <p:cNvPr id="512" name="Google Shape;512;p75"/>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13" name="Google Shape;513;p75"/>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514" name="Google Shape;514;p7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15" name="Google Shape;515;p7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6" name="Google Shape;516;p75"/>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75"/>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3129090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1_Image + content 2">
  <p:cSld name="1_Image + content 2">
    <p:bg>
      <p:bgPr>
        <a:solidFill>
          <a:srgbClr val="FCFBFA">
            <a:alpha val="60000"/>
          </a:srgbClr>
        </a:solidFill>
        <a:effectLst/>
      </p:bgPr>
    </p:bg>
    <p:spTree>
      <p:nvGrpSpPr>
        <p:cNvPr id="1" name="Shape 518"/>
        <p:cNvGrpSpPr/>
        <p:nvPr/>
      </p:nvGrpSpPr>
      <p:grpSpPr>
        <a:xfrm>
          <a:off x="0" y="0"/>
          <a:ext cx="0" cy="0"/>
          <a:chOff x="0" y="0"/>
          <a:chExt cx="0" cy="0"/>
        </a:xfrm>
      </p:grpSpPr>
      <p:cxnSp>
        <p:nvCxnSpPr>
          <p:cNvPr id="519" name="Google Shape;519;p76"/>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520" name="Google Shape;520;p7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1" name="Google Shape;521;p7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22" name="Google Shape;522;p76"/>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3" name="Google Shape;523;p76"/>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4" name="Google Shape;524;p76"/>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5" name="Google Shape;525;p7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3508239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Image + content 3">
  <p:cSld name="1_Image + content 3">
    <p:bg>
      <p:bgPr>
        <a:solidFill>
          <a:schemeClr val="dk1"/>
        </a:solidFill>
        <a:effectLst/>
      </p:bgPr>
    </p:bg>
    <p:spTree>
      <p:nvGrpSpPr>
        <p:cNvPr id="1" name="Shape 526"/>
        <p:cNvGrpSpPr/>
        <p:nvPr/>
      </p:nvGrpSpPr>
      <p:grpSpPr>
        <a:xfrm>
          <a:off x="0" y="0"/>
          <a:ext cx="0" cy="0"/>
          <a:chOff x="0" y="0"/>
          <a:chExt cx="0" cy="0"/>
        </a:xfrm>
      </p:grpSpPr>
      <p:cxnSp>
        <p:nvCxnSpPr>
          <p:cNvPr id="527" name="Google Shape;527;p7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8" name="Google Shape;528;p7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529" name="Google Shape;529;p77"/>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0" name="Google Shape;530;p77"/>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531" name="Google Shape;531;p7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2" name="Google Shape;532;p7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33" name="Google Shape;533;p77"/>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33142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Image + content alt">
  <p:cSld name="2_Image + content alt">
    <p:spTree>
      <p:nvGrpSpPr>
        <p:cNvPr id="1" name="Shape 534"/>
        <p:cNvGrpSpPr/>
        <p:nvPr/>
      </p:nvGrpSpPr>
      <p:grpSpPr>
        <a:xfrm>
          <a:off x="0" y="0"/>
          <a:ext cx="0" cy="0"/>
          <a:chOff x="0" y="0"/>
          <a:chExt cx="0" cy="0"/>
        </a:xfrm>
      </p:grpSpPr>
      <p:sp>
        <p:nvSpPr>
          <p:cNvPr id="535" name="Google Shape;535;p78"/>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36" name="Google Shape;536;p7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37" name="Google Shape;537;p7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38" name="Google Shape;538;p78"/>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39" name="Google Shape;539;p78"/>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40" name="Google Shape;540;p7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1" name="Google Shape;541;p7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2" name="Google Shape;542;p7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6330207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1_Items: icons">
  <p:cSld name="1_Items: icons">
    <p:spTree>
      <p:nvGrpSpPr>
        <p:cNvPr id="1" name="Shape 543"/>
        <p:cNvGrpSpPr/>
        <p:nvPr/>
      </p:nvGrpSpPr>
      <p:grpSpPr>
        <a:xfrm>
          <a:off x="0" y="0"/>
          <a:ext cx="0" cy="0"/>
          <a:chOff x="0" y="0"/>
          <a:chExt cx="0" cy="0"/>
        </a:xfrm>
      </p:grpSpPr>
      <p:sp>
        <p:nvSpPr>
          <p:cNvPr id="544" name="Google Shape;544;p79"/>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5" name="Google Shape;545;p79"/>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6" name="Google Shape;546;p79"/>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547" name="Google Shape;547;p7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48" name="Google Shape;548;p7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49" name="Google Shape;549;p79"/>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0" name="Google Shape;550;p79"/>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1" name="Google Shape;551;p79"/>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52" name="Google Shape;552;p7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53" name="Google Shape;553;p7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4" name="Google Shape;554;p7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55" name="Google Shape;555;p79"/>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56" name="Google Shape;556;p79"/>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57" name="Google Shape;557;p79"/>
          <p:cNvGrpSpPr/>
          <p:nvPr/>
        </p:nvGrpSpPr>
        <p:grpSpPr>
          <a:xfrm>
            <a:off x="11601910" y="8407831"/>
            <a:ext cx="5551715" cy="3386379"/>
            <a:chOff x="11601910" y="8407831"/>
            <a:chExt cx="5551715" cy="4268126"/>
          </a:xfrm>
        </p:grpSpPr>
        <p:cxnSp>
          <p:nvCxnSpPr>
            <p:cNvPr id="558" name="Google Shape;558;p79"/>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59" name="Google Shape;559;p79"/>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173897064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1_Items: images">
  <p:cSld name="1_Items: images">
    <p:spTree>
      <p:nvGrpSpPr>
        <p:cNvPr id="1" name="Shape 560"/>
        <p:cNvGrpSpPr/>
        <p:nvPr/>
      </p:nvGrpSpPr>
      <p:grpSpPr>
        <a:xfrm>
          <a:off x="0" y="0"/>
          <a:ext cx="0" cy="0"/>
          <a:chOff x="0" y="0"/>
          <a:chExt cx="0" cy="0"/>
        </a:xfrm>
      </p:grpSpPr>
      <p:sp>
        <p:nvSpPr>
          <p:cNvPr id="561" name="Google Shape;561;p80"/>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62" name="Google Shape;562;p8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63" name="Google Shape;563;p8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64" name="Google Shape;564;p80"/>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5" name="Google Shape;565;p80"/>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6" name="Google Shape;566;p80"/>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67" name="Google Shape;567;p8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68" name="Google Shape;568;p8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9" name="Google Shape;569;p8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70" name="Google Shape;570;p80"/>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71" name="Google Shape;571;p80"/>
          <p:cNvGrpSpPr/>
          <p:nvPr/>
        </p:nvGrpSpPr>
        <p:grpSpPr>
          <a:xfrm>
            <a:off x="11601910" y="8407831"/>
            <a:ext cx="5551715" cy="3386379"/>
            <a:chOff x="11601910" y="8407831"/>
            <a:chExt cx="5551715" cy="4268126"/>
          </a:xfrm>
        </p:grpSpPr>
        <p:cxnSp>
          <p:nvCxnSpPr>
            <p:cNvPr id="572" name="Google Shape;572;p80"/>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73" name="Google Shape;573;p80"/>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25047081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_Items: numbers 1">
  <p:cSld name="2_Items: numbers 1">
    <p:spTree>
      <p:nvGrpSpPr>
        <p:cNvPr id="1" name="Shape 574"/>
        <p:cNvGrpSpPr/>
        <p:nvPr/>
      </p:nvGrpSpPr>
      <p:grpSpPr>
        <a:xfrm>
          <a:off x="0" y="0"/>
          <a:ext cx="0" cy="0"/>
          <a:chOff x="0" y="0"/>
          <a:chExt cx="0" cy="0"/>
        </a:xfrm>
      </p:grpSpPr>
      <p:sp>
        <p:nvSpPr>
          <p:cNvPr id="575" name="Google Shape;575;p81"/>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6" name="Google Shape;576;p81"/>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7" name="Google Shape;577;p81"/>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78" name="Google Shape;578;p8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79" name="Google Shape;579;p8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80" name="Google Shape;580;p81"/>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1" name="Google Shape;581;p8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82" name="Google Shape;582;p81"/>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3" name="Google Shape;583;p81"/>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4" name="Google Shape;584;p81"/>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5" name="Google Shape;585;p81"/>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6" name="Google Shape;586;p81"/>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7" name="Google Shape;587;p81"/>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8" name="Google Shape;588;p81"/>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9" name="Google Shape;589;p81"/>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590" name="Google Shape;590;p81"/>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91" name="Google Shape;591;p8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2" name="Google Shape;592;p8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33875940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Items: numbers 2">
  <p:cSld name="1_Items: numbers 2">
    <p:spTree>
      <p:nvGrpSpPr>
        <p:cNvPr id="1" name="Shape 593"/>
        <p:cNvGrpSpPr/>
        <p:nvPr/>
      </p:nvGrpSpPr>
      <p:grpSpPr>
        <a:xfrm>
          <a:off x="0" y="0"/>
          <a:ext cx="0" cy="0"/>
          <a:chOff x="0" y="0"/>
          <a:chExt cx="0" cy="0"/>
        </a:xfrm>
      </p:grpSpPr>
      <p:sp>
        <p:nvSpPr>
          <p:cNvPr id="594" name="Google Shape;594;p82"/>
          <p:cNvSpPr/>
          <p:nvPr/>
        </p:nvSpPr>
        <p:spPr>
          <a:xfrm>
            <a:off x="-2266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5" name="Google Shape;595;p82"/>
          <p:cNvSpPr/>
          <p:nvPr/>
        </p:nvSpPr>
        <p:spPr>
          <a:xfrm>
            <a:off x="1625875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6" name="Google Shape;596;p82"/>
          <p:cNvSpPr/>
          <p:nvPr/>
        </p:nvSpPr>
        <p:spPr>
          <a:xfrm>
            <a:off x="8105765" y="6262256"/>
            <a:ext cx="8175650" cy="72096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97" name="Google Shape;597;p8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8" name="Google Shape;598;p8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99" name="Google Shape;599;p82"/>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00" name="Google Shape;600;p8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01" name="Google Shape;601;p82"/>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2" name="Google Shape;602;p82"/>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3" name="Google Shape;603;p82"/>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4" name="Google Shape;604;p82"/>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5" name="Google Shape;605;p82"/>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6" name="Google Shape;606;p8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7" name="Google Shape;607;p8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608" name="Google Shape;608;p82"/>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153776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1_Statement 1">
  <p:cSld name="1_Statement 1">
    <p:bg>
      <p:bgPr>
        <a:solidFill>
          <a:schemeClr val="dk1"/>
        </a:solidFill>
        <a:effectLst/>
      </p:bgPr>
    </p:bg>
    <p:spTree>
      <p:nvGrpSpPr>
        <p:cNvPr id="1" name="Shape 609"/>
        <p:cNvGrpSpPr/>
        <p:nvPr/>
      </p:nvGrpSpPr>
      <p:grpSpPr>
        <a:xfrm>
          <a:off x="0" y="0"/>
          <a:ext cx="0" cy="0"/>
          <a:chOff x="0" y="0"/>
          <a:chExt cx="0" cy="0"/>
        </a:xfrm>
      </p:grpSpPr>
      <p:cxnSp>
        <p:nvCxnSpPr>
          <p:cNvPr id="610" name="Google Shape;610;p8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1" name="Google Shape;611;p8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12" name="Google Shape;612;p83"/>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613" name="Google Shape;613;p83"/>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14" name="Google Shape;614;p83"/>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26686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1_Statement 2">
  <p:cSld name="1_Statement 2">
    <p:bg>
      <p:bgPr>
        <a:solidFill>
          <a:schemeClr val="accent6">
            <a:alpha val="60000"/>
          </a:schemeClr>
        </a:solidFill>
        <a:effectLst/>
      </p:bgPr>
    </p:bg>
    <p:spTree>
      <p:nvGrpSpPr>
        <p:cNvPr id="1" name="Shape 615"/>
        <p:cNvGrpSpPr/>
        <p:nvPr/>
      </p:nvGrpSpPr>
      <p:grpSpPr>
        <a:xfrm>
          <a:off x="0" y="0"/>
          <a:ext cx="0" cy="0"/>
          <a:chOff x="0" y="0"/>
          <a:chExt cx="0" cy="0"/>
        </a:xfrm>
      </p:grpSpPr>
      <p:cxnSp>
        <p:nvCxnSpPr>
          <p:cNvPr id="616" name="Google Shape;616;p8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7" name="Google Shape;617;p8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18" name="Google Shape;618;p84"/>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19" name="Google Shape;619;p84"/>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20" name="Google Shape;620;p84"/>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0919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tems: images">
  <p:cSld name="Items: images">
    <p:spTree>
      <p:nvGrpSpPr>
        <p:cNvPr id="1" name="Shape 265"/>
        <p:cNvGrpSpPr/>
        <p:nvPr/>
      </p:nvGrpSpPr>
      <p:grpSpPr>
        <a:xfrm>
          <a:off x="0" y="0"/>
          <a:ext cx="0" cy="0"/>
          <a:chOff x="0" y="0"/>
          <a:chExt cx="0" cy="0"/>
        </a:xfrm>
      </p:grpSpPr>
      <p:sp>
        <p:nvSpPr>
          <p:cNvPr id="266" name="Google Shape;266;p52"/>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67" name="Google Shape;267;p5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68" name="Google Shape;268;p5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69" name="Google Shape;269;p52"/>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0" name="Google Shape;270;p52"/>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71" name="Google Shape;271;p52"/>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72" name="Google Shape;272;p5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73" name="Google Shape;273;p5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4" name="Google Shape;274;p52"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275" name="Google Shape;275;p52"/>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276" name="Google Shape;276;p52"/>
          <p:cNvGrpSpPr/>
          <p:nvPr/>
        </p:nvGrpSpPr>
        <p:grpSpPr>
          <a:xfrm>
            <a:off x="11601910" y="8407831"/>
            <a:ext cx="5551715" cy="3386379"/>
            <a:chOff x="11601910" y="8407831"/>
            <a:chExt cx="5551715" cy="4268126"/>
          </a:xfrm>
        </p:grpSpPr>
        <p:cxnSp>
          <p:nvCxnSpPr>
            <p:cNvPr id="277" name="Google Shape;277;p52"/>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278" name="Google Shape;278;p52"/>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3_Divider 1">
  <p:cSld name="3_Divider 1">
    <p:bg>
      <p:bgPr>
        <a:solidFill>
          <a:schemeClr val="lt1"/>
        </a:solidFill>
        <a:effectLst/>
      </p:bgPr>
    </p:bg>
    <p:spTree>
      <p:nvGrpSpPr>
        <p:cNvPr id="1" name="Shape 621"/>
        <p:cNvGrpSpPr/>
        <p:nvPr/>
      </p:nvGrpSpPr>
      <p:grpSpPr>
        <a:xfrm>
          <a:off x="0" y="0"/>
          <a:ext cx="0" cy="0"/>
          <a:chOff x="0" y="0"/>
          <a:chExt cx="0" cy="0"/>
        </a:xfrm>
      </p:grpSpPr>
      <p:cxnSp>
        <p:nvCxnSpPr>
          <p:cNvPr id="622" name="Google Shape;622;p85"/>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623" name="Google Shape;623;p85"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624" name="Google Shape;624;p85"/>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25" name="Google Shape;625;p8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26" name="Google Shape;626;p8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27" name="Google Shape;627;p85"/>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755204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chemeClr val="dk1"/>
        </a:solidFill>
        <a:effectLst/>
      </p:bgPr>
    </p:bg>
    <p:spTree>
      <p:nvGrpSpPr>
        <p:cNvPr id="1" name="Shape 628"/>
        <p:cNvGrpSpPr/>
        <p:nvPr/>
      </p:nvGrpSpPr>
      <p:grpSpPr>
        <a:xfrm>
          <a:off x="0" y="0"/>
          <a:ext cx="0" cy="0"/>
          <a:chOff x="0" y="0"/>
          <a:chExt cx="0" cy="0"/>
        </a:xfrm>
      </p:grpSpPr>
      <p:cxnSp>
        <p:nvCxnSpPr>
          <p:cNvPr id="629" name="Google Shape;629;p86"/>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630" name="Google Shape;630;p8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31" name="Google Shape;631;p8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632" name="Google Shape;632;p86"/>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113346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2_Table of Content 1">
  <p:cSld name="2_Table of Content 1">
    <p:bg>
      <p:bgPr>
        <a:solidFill>
          <a:schemeClr val="accent6"/>
        </a:solidFill>
        <a:effectLst/>
      </p:bgPr>
    </p:bg>
    <p:spTree>
      <p:nvGrpSpPr>
        <p:cNvPr id="1" name="Shape 633"/>
        <p:cNvGrpSpPr/>
        <p:nvPr/>
      </p:nvGrpSpPr>
      <p:grpSpPr>
        <a:xfrm>
          <a:off x="0" y="0"/>
          <a:ext cx="0" cy="0"/>
          <a:chOff x="0" y="0"/>
          <a:chExt cx="0" cy="0"/>
        </a:xfrm>
      </p:grpSpPr>
      <p:sp>
        <p:nvSpPr>
          <p:cNvPr id="634" name="Google Shape;634;p8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5" name="Google Shape;635;p8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6" name="Google Shape;636;p8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37" name="Google Shape;637;p8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8" name="Google Shape;638;p8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9" name="Google Shape;639;p8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0" name="Google Shape;640;p8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1" name="Google Shape;641;p8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2" name="Google Shape;642;p8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3" name="Google Shape;643;p8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4" name="Google Shape;644;p8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5" name="Google Shape;645;p8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646" name="Google Shape;646;p8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47" name="Google Shape;647;p8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8" name="Google Shape;648;p8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49" name="Google Shape;649;p8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61237477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2_Table of Content 2">
  <p:cSld name="2_Table of Content 2">
    <p:bg>
      <p:bgPr>
        <a:solidFill>
          <a:schemeClr val="accent5"/>
        </a:solidFill>
        <a:effectLst/>
      </p:bgPr>
    </p:bg>
    <p:spTree>
      <p:nvGrpSpPr>
        <p:cNvPr id="1" name="Shape 650"/>
        <p:cNvGrpSpPr/>
        <p:nvPr/>
      </p:nvGrpSpPr>
      <p:grpSpPr>
        <a:xfrm>
          <a:off x="0" y="0"/>
          <a:ext cx="0" cy="0"/>
          <a:chOff x="0" y="0"/>
          <a:chExt cx="0" cy="0"/>
        </a:xfrm>
      </p:grpSpPr>
      <p:sp>
        <p:nvSpPr>
          <p:cNvPr id="651" name="Google Shape;651;p8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2" name="Google Shape;652;p8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3" name="Google Shape;653;p8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4" name="Google Shape;654;p8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5" name="Google Shape;655;p8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6" name="Google Shape;656;p8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7" name="Google Shape;657;p8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8" name="Google Shape;658;p8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659" name="Google Shape;659;p8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660" name="Google Shape;660;p8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1" name="Google Shape;661;p8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2" name="Google Shape;662;p8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3" name="Google Shape;663;p8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4" name="Google Shape;664;p8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5" name="Google Shape;665;p8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6" name="Google Shape;666;p8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7" name="Google Shape;667;p8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8" name="Google Shape;668;p8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9" name="Google Shape;669;p8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70" name="Google Shape;670;p8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71" name="Google Shape;671;p8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672" name="Google Shape;672;p8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17548178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Logos">
  <p:cSld name="2_Logos">
    <p:spTree>
      <p:nvGrpSpPr>
        <p:cNvPr id="1" name="Shape 673"/>
        <p:cNvGrpSpPr/>
        <p:nvPr/>
      </p:nvGrpSpPr>
      <p:grpSpPr>
        <a:xfrm>
          <a:off x="0" y="0"/>
          <a:ext cx="0" cy="0"/>
          <a:chOff x="0" y="0"/>
          <a:chExt cx="0" cy="0"/>
        </a:xfrm>
      </p:grpSpPr>
      <p:sp>
        <p:nvSpPr>
          <p:cNvPr id="674" name="Google Shape;674;p8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5" name="Google Shape;675;p8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6" name="Google Shape;676;p8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7" name="Google Shape;677;p8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8" name="Google Shape;678;p8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9" name="Google Shape;679;p8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0" name="Google Shape;680;p8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1" name="Google Shape;681;p8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2" name="Google Shape;682;p8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3" name="Google Shape;683;p8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4" name="Google Shape;684;p8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5" name="Google Shape;685;p8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6" name="Google Shape;686;p8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7" name="Google Shape;687;p8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8" name="Google Shape;688;p8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9" name="Google Shape;689;p8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0" name="Google Shape;690;p8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1" name="Google Shape;691;p8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692" name="Google Shape;692;p8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693" name="Google Shape;693;p8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94" name="Google Shape;694;p8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695" name="Google Shape;695;p8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6" name="Google Shape;696;p8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0744840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7"/>
        <p:cNvGrpSpPr/>
        <p:nvPr/>
      </p:nvGrpSpPr>
      <p:grpSpPr>
        <a:xfrm>
          <a:off x="0" y="0"/>
          <a:ext cx="0" cy="0"/>
          <a:chOff x="0" y="0"/>
          <a:chExt cx="0" cy="0"/>
        </a:xfrm>
      </p:grpSpPr>
      <p:sp>
        <p:nvSpPr>
          <p:cNvPr id="698" name="Google Shape;698;p90"/>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99" name="Google Shape;699;p9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0" name="Google Shape;700;p9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1" name="Google Shape;701;p90"/>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02" name="Google Shape;702;p90"/>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03" name="Google Shape;703;p9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04" name="Google Shape;704;p9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5" name="Google Shape;705;p9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5188907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2_Bullets">
  <p:cSld name="2_Bullets">
    <p:spTree>
      <p:nvGrpSpPr>
        <p:cNvPr id="1" name="Shape 706"/>
        <p:cNvGrpSpPr/>
        <p:nvPr/>
      </p:nvGrpSpPr>
      <p:grpSpPr>
        <a:xfrm>
          <a:off x="0" y="0"/>
          <a:ext cx="0" cy="0"/>
          <a:chOff x="0" y="0"/>
          <a:chExt cx="0" cy="0"/>
        </a:xfrm>
      </p:grpSpPr>
      <p:cxnSp>
        <p:nvCxnSpPr>
          <p:cNvPr id="707" name="Google Shape;707;p9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8" name="Google Shape;708;p9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9" name="Google Shape;709;p91"/>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10" name="Google Shape;710;p91"/>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11" name="Google Shape;711;p9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12" name="Google Shape;712;p9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3" name="Google Shape;713;p9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14" name="Google Shape;714;p91"/>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300348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2_Content + callout 1">
  <p:cSld name="2_Content + callout 1">
    <p:bg>
      <p:bgPr>
        <a:solidFill>
          <a:schemeClr val="accent5"/>
        </a:solidFill>
        <a:effectLst/>
      </p:bgPr>
    </p:bg>
    <p:spTree>
      <p:nvGrpSpPr>
        <p:cNvPr id="1" name="Shape 715"/>
        <p:cNvGrpSpPr/>
        <p:nvPr/>
      </p:nvGrpSpPr>
      <p:grpSpPr>
        <a:xfrm>
          <a:off x="0" y="0"/>
          <a:ext cx="0" cy="0"/>
          <a:chOff x="0" y="0"/>
          <a:chExt cx="0" cy="0"/>
        </a:xfrm>
      </p:grpSpPr>
      <p:cxnSp>
        <p:nvCxnSpPr>
          <p:cNvPr id="716" name="Google Shape;716;p92"/>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717" name="Google Shape;717;p9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718" name="Google Shape;718;p92"/>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719" name="Google Shape;719;p9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92"/>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1" name="Google Shape;721;p9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2" name="Google Shape;722;p92"/>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3" name="Google Shape;723;p92"/>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551172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2_Content + callout 2">
  <p:cSld name="2_Content + callout 2">
    <p:bg>
      <p:bgPr>
        <a:solidFill>
          <a:schemeClr val="lt1"/>
        </a:solidFill>
        <a:effectLst/>
      </p:bgPr>
    </p:bg>
    <p:spTree>
      <p:nvGrpSpPr>
        <p:cNvPr id="1" name="Shape 724"/>
        <p:cNvGrpSpPr/>
        <p:nvPr/>
      </p:nvGrpSpPr>
      <p:grpSpPr>
        <a:xfrm>
          <a:off x="0" y="0"/>
          <a:ext cx="0" cy="0"/>
          <a:chOff x="0" y="0"/>
          <a:chExt cx="0" cy="0"/>
        </a:xfrm>
      </p:grpSpPr>
      <p:sp>
        <p:nvSpPr>
          <p:cNvPr id="725" name="Google Shape;725;p93"/>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6" name="Google Shape;726;p9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27" name="Google Shape;727;p9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28" name="Google Shape;728;p9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29" name="Google Shape;729;p9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0" name="Google Shape;730;p9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31" name="Google Shape;731;p93"/>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32" name="Google Shape;732;p93"/>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3" name="Google Shape;733;p93"/>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87536241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3_Content + callout 3">
  <p:cSld name="3_Content + callout 3">
    <p:bg>
      <p:bgPr>
        <a:solidFill>
          <a:schemeClr val="accent6"/>
        </a:solidFill>
        <a:effectLst/>
      </p:bgPr>
    </p:bg>
    <p:spTree>
      <p:nvGrpSpPr>
        <p:cNvPr id="1" name="Shape 734"/>
        <p:cNvGrpSpPr/>
        <p:nvPr/>
      </p:nvGrpSpPr>
      <p:grpSpPr>
        <a:xfrm>
          <a:off x="0" y="0"/>
          <a:ext cx="0" cy="0"/>
          <a:chOff x="0" y="0"/>
          <a:chExt cx="0" cy="0"/>
        </a:xfrm>
      </p:grpSpPr>
      <p:sp>
        <p:nvSpPr>
          <p:cNvPr id="735" name="Google Shape;735;p94"/>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6" name="Google Shape;736;p9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37" name="Google Shape;737;p9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38" name="Google Shape;738;p94"/>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739" name="Google Shape;739;p9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0" name="Google Shape;740;p9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41" name="Google Shape;741;p94"/>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42" name="Google Shape;742;p94"/>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43" name="Google Shape;743;p94"/>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031032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tems: numbers 1">
  <p:cSld name="Items: numbers 1">
    <p:spTree>
      <p:nvGrpSpPr>
        <p:cNvPr id="1" name="Shape 279"/>
        <p:cNvGrpSpPr/>
        <p:nvPr/>
      </p:nvGrpSpPr>
      <p:grpSpPr>
        <a:xfrm>
          <a:off x="0" y="0"/>
          <a:ext cx="0" cy="0"/>
          <a:chOff x="0" y="0"/>
          <a:chExt cx="0" cy="0"/>
        </a:xfrm>
      </p:grpSpPr>
      <p:sp>
        <p:nvSpPr>
          <p:cNvPr id="280" name="Google Shape;280;p53"/>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1" name="Google Shape;281;p53"/>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282" name="Google Shape;282;p53"/>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283" name="Google Shape;283;p5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284" name="Google Shape;284;p5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285" name="Google Shape;285;p53"/>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86" name="Google Shape;286;p5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87" name="Google Shape;287;p53"/>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8" name="Google Shape;288;p53"/>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89" name="Google Shape;289;p53"/>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0" name="Google Shape;290;p53"/>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1" name="Google Shape;291;p53"/>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92" name="Google Shape;292;p53"/>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3" name="Google Shape;293;p53"/>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294" name="Google Shape;294;p53"/>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295" name="Google Shape;295;p53"/>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96" name="Google Shape;296;p5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7" name="Google Shape;297;p53"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2_Half content">
  <p:cSld name="2_Half content">
    <p:spTree>
      <p:nvGrpSpPr>
        <p:cNvPr id="1" name="Shape 744"/>
        <p:cNvGrpSpPr/>
        <p:nvPr/>
      </p:nvGrpSpPr>
      <p:grpSpPr>
        <a:xfrm>
          <a:off x="0" y="0"/>
          <a:ext cx="0" cy="0"/>
          <a:chOff x="0" y="0"/>
          <a:chExt cx="0" cy="0"/>
        </a:xfrm>
      </p:grpSpPr>
      <p:cxnSp>
        <p:nvCxnSpPr>
          <p:cNvPr id="745" name="Google Shape;745;p9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46" name="Google Shape;746;p95"/>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7" name="Google Shape;747;p95"/>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48" name="Google Shape;748;p9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49" name="Google Shape;749;p9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50" name="Google Shape;750;p95"/>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51" name="Google Shape;751;p95"/>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1751693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2_Half content 2">
  <p:cSld name="2_Half content 2">
    <p:spTree>
      <p:nvGrpSpPr>
        <p:cNvPr id="1" name="Shape 752"/>
        <p:cNvGrpSpPr/>
        <p:nvPr/>
      </p:nvGrpSpPr>
      <p:grpSpPr>
        <a:xfrm>
          <a:off x="0" y="0"/>
          <a:ext cx="0" cy="0"/>
          <a:chOff x="0" y="0"/>
          <a:chExt cx="0" cy="0"/>
        </a:xfrm>
      </p:grpSpPr>
      <p:cxnSp>
        <p:nvCxnSpPr>
          <p:cNvPr id="753" name="Google Shape;753;p9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54" name="Google Shape;754;p96"/>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5" name="Google Shape;755;p96"/>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56" name="Google Shape;756;p9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57" name="Google Shape;757;p9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58" name="Google Shape;758;p9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7885863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759"/>
        <p:cNvGrpSpPr/>
        <p:nvPr/>
      </p:nvGrpSpPr>
      <p:grpSpPr>
        <a:xfrm>
          <a:off x="0" y="0"/>
          <a:ext cx="0" cy="0"/>
          <a:chOff x="0" y="0"/>
          <a:chExt cx="0" cy="0"/>
        </a:xfrm>
      </p:grpSpPr>
      <p:cxnSp>
        <p:nvCxnSpPr>
          <p:cNvPr id="760" name="Google Shape;760;p97"/>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1" name="Google Shape;761;p97"/>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2" name="Google Shape;762;p9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63" name="Google Shape;763;p9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64" name="Google Shape;764;p9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2657884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2_Title 3">
  <p:cSld name="2_Title 3">
    <p:spTree>
      <p:nvGrpSpPr>
        <p:cNvPr id="1" name="Shape 765"/>
        <p:cNvGrpSpPr/>
        <p:nvPr/>
      </p:nvGrpSpPr>
      <p:grpSpPr>
        <a:xfrm>
          <a:off x="0" y="0"/>
          <a:ext cx="0" cy="0"/>
          <a:chOff x="0" y="0"/>
          <a:chExt cx="0" cy="0"/>
        </a:xfrm>
      </p:grpSpPr>
      <p:sp>
        <p:nvSpPr>
          <p:cNvPr id="766" name="Google Shape;766;p98"/>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67" name="Google Shape;767;p98"/>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8" name="Google Shape;768;p98"/>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9" name="Google Shape;769;p9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0" name="Google Shape;770;p9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71" name="Google Shape;771;p9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67071024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3_Title 2">
  <p:cSld name="3_Title 2">
    <p:spTree>
      <p:nvGrpSpPr>
        <p:cNvPr id="1" name="Shape 772"/>
        <p:cNvGrpSpPr/>
        <p:nvPr/>
      </p:nvGrpSpPr>
      <p:grpSpPr>
        <a:xfrm>
          <a:off x="0" y="0"/>
          <a:ext cx="0" cy="0"/>
          <a:chOff x="0" y="0"/>
          <a:chExt cx="0" cy="0"/>
        </a:xfrm>
      </p:grpSpPr>
      <p:sp>
        <p:nvSpPr>
          <p:cNvPr id="773" name="Google Shape;773;p99"/>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74" name="Google Shape;774;p99"/>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775" name="Google Shape;775;p9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6" name="Google Shape;776;p9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77" name="Google Shape;777;p99"/>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8" name="Google Shape;778;p99"/>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09166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3_Image + content 1">
  <p:cSld name="3_Image + content 1">
    <p:spTree>
      <p:nvGrpSpPr>
        <p:cNvPr id="1" name="Shape 779"/>
        <p:cNvGrpSpPr/>
        <p:nvPr/>
      </p:nvGrpSpPr>
      <p:grpSpPr>
        <a:xfrm>
          <a:off x="0" y="0"/>
          <a:ext cx="0" cy="0"/>
          <a:chOff x="0" y="0"/>
          <a:chExt cx="0" cy="0"/>
        </a:xfrm>
      </p:grpSpPr>
      <p:sp>
        <p:nvSpPr>
          <p:cNvPr id="780" name="Google Shape;780;p100"/>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1" name="Google Shape;781;p100"/>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782" name="Google Shape;782;p10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83" name="Google Shape;783;p10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84" name="Google Shape;784;p100"/>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785" name="Google Shape;785;p10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86" name="Google Shape;786;p100"/>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59417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2_Image + content 2">
  <p:cSld name="2_Image + content 2">
    <p:bg>
      <p:bgPr>
        <a:solidFill>
          <a:srgbClr val="FCFBFA">
            <a:alpha val="60000"/>
          </a:srgbClr>
        </a:solidFill>
        <a:effectLst/>
      </p:bgPr>
    </p:bg>
    <p:spTree>
      <p:nvGrpSpPr>
        <p:cNvPr id="1" name="Shape 787"/>
        <p:cNvGrpSpPr/>
        <p:nvPr/>
      </p:nvGrpSpPr>
      <p:grpSpPr>
        <a:xfrm>
          <a:off x="0" y="0"/>
          <a:ext cx="0" cy="0"/>
          <a:chOff x="0" y="0"/>
          <a:chExt cx="0" cy="0"/>
        </a:xfrm>
      </p:grpSpPr>
      <p:cxnSp>
        <p:nvCxnSpPr>
          <p:cNvPr id="788" name="Google Shape;788;p101"/>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789" name="Google Shape;789;p10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0" name="Google Shape;790;p10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91" name="Google Shape;791;p101"/>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2" name="Google Shape;792;p101"/>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3" name="Google Shape;793;p101"/>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4" name="Google Shape;794;p10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40334055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2_Image + content 3">
  <p:cSld name="2_Image + content 3">
    <p:bg>
      <p:bgPr>
        <a:solidFill>
          <a:schemeClr val="dk1"/>
        </a:solidFill>
        <a:effectLst/>
      </p:bgPr>
    </p:bg>
    <p:spTree>
      <p:nvGrpSpPr>
        <p:cNvPr id="1" name="Shape 795"/>
        <p:cNvGrpSpPr/>
        <p:nvPr/>
      </p:nvGrpSpPr>
      <p:grpSpPr>
        <a:xfrm>
          <a:off x="0" y="0"/>
          <a:ext cx="0" cy="0"/>
          <a:chOff x="0" y="0"/>
          <a:chExt cx="0" cy="0"/>
        </a:xfrm>
      </p:grpSpPr>
      <p:cxnSp>
        <p:nvCxnSpPr>
          <p:cNvPr id="796" name="Google Shape;796;p10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7" name="Google Shape;797;p10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798" name="Google Shape;798;p102"/>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99" name="Google Shape;799;p102"/>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800" name="Google Shape;800;p102"/>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01" name="Google Shape;801;p10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02" name="Google Shape;802;p102"/>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60995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3_Image + content alt">
  <p:cSld name="3_Image + content alt">
    <p:spTree>
      <p:nvGrpSpPr>
        <p:cNvPr id="1" name="Shape 803"/>
        <p:cNvGrpSpPr/>
        <p:nvPr/>
      </p:nvGrpSpPr>
      <p:grpSpPr>
        <a:xfrm>
          <a:off x="0" y="0"/>
          <a:ext cx="0" cy="0"/>
          <a:chOff x="0" y="0"/>
          <a:chExt cx="0" cy="0"/>
        </a:xfrm>
      </p:grpSpPr>
      <p:sp>
        <p:nvSpPr>
          <p:cNvPr id="804" name="Google Shape;804;p103"/>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05" name="Google Shape;805;p10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06" name="Google Shape;806;p10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07" name="Google Shape;807;p103"/>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8" name="Google Shape;808;p103"/>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09" name="Google Shape;809;p10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10" name="Google Shape;810;p10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1" name="Google Shape;811;p10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5130039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2_Items: icons">
  <p:cSld name="2_Items: icons">
    <p:spTree>
      <p:nvGrpSpPr>
        <p:cNvPr id="1" name="Shape 812"/>
        <p:cNvGrpSpPr/>
        <p:nvPr/>
      </p:nvGrpSpPr>
      <p:grpSpPr>
        <a:xfrm>
          <a:off x="0" y="0"/>
          <a:ext cx="0" cy="0"/>
          <a:chOff x="0" y="0"/>
          <a:chExt cx="0" cy="0"/>
        </a:xfrm>
      </p:grpSpPr>
      <p:sp>
        <p:nvSpPr>
          <p:cNvPr id="813" name="Google Shape;813;p104"/>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4" name="Google Shape;814;p104"/>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5" name="Google Shape;815;p104"/>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816" name="Google Shape;816;p10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17" name="Google Shape;817;p10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18" name="Google Shape;818;p104"/>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19" name="Google Shape;819;p104"/>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20" name="Google Shape;820;p104"/>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21" name="Google Shape;821;p104"/>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22" name="Google Shape;822;p10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3" name="Google Shape;823;p10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24" name="Google Shape;824;p104"/>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25" name="Google Shape;825;p104"/>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26" name="Google Shape;826;p104"/>
          <p:cNvGrpSpPr/>
          <p:nvPr/>
        </p:nvGrpSpPr>
        <p:grpSpPr>
          <a:xfrm>
            <a:off x="11601910" y="8407831"/>
            <a:ext cx="5551715" cy="3386379"/>
            <a:chOff x="11601910" y="8407831"/>
            <a:chExt cx="5551715" cy="4268126"/>
          </a:xfrm>
        </p:grpSpPr>
        <p:cxnSp>
          <p:nvCxnSpPr>
            <p:cNvPr id="827" name="Google Shape;827;p104"/>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28" name="Google Shape;828;p104"/>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108720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Items: numbers 1">
  <p:cSld name="1_Items: numbers 1">
    <p:spTree>
      <p:nvGrpSpPr>
        <p:cNvPr id="1" name="Shape 298"/>
        <p:cNvGrpSpPr/>
        <p:nvPr/>
      </p:nvGrpSpPr>
      <p:grpSpPr>
        <a:xfrm>
          <a:off x="0" y="0"/>
          <a:ext cx="0" cy="0"/>
          <a:chOff x="0" y="0"/>
          <a:chExt cx="0" cy="0"/>
        </a:xfrm>
      </p:grpSpPr>
      <p:sp>
        <p:nvSpPr>
          <p:cNvPr id="299" name="Google Shape;299;p54"/>
          <p:cNvSpPr/>
          <p:nvPr/>
        </p:nvSpPr>
        <p:spPr>
          <a:xfrm>
            <a:off x="-22662" y="3168868"/>
            <a:ext cx="8128424"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0" name="Google Shape;300;p54"/>
          <p:cNvSpPr/>
          <p:nvPr/>
        </p:nvSpPr>
        <p:spPr>
          <a:xfrm>
            <a:off x="8105764" y="3168868"/>
            <a:ext cx="8128424" cy="10302987"/>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01" name="Google Shape;301;p54"/>
          <p:cNvSpPr/>
          <p:nvPr/>
        </p:nvSpPr>
        <p:spPr>
          <a:xfrm>
            <a:off x="16234190" y="3168868"/>
            <a:ext cx="8152985" cy="1030298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02" name="Google Shape;302;p5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03" name="Google Shape;303;p5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04" name="Google Shape;304;p54"/>
          <p:cNvSpPr txBox="1">
            <a:spLocks noGrp="1"/>
          </p:cNvSpPr>
          <p:nvPr>
            <p:ph type="body" idx="1"/>
          </p:nvPr>
        </p:nvSpPr>
        <p:spPr>
          <a:xfrm>
            <a:off x="1925052"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5" name="Google Shape;305;p54"/>
          <p:cNvSpPr txBox="1">
            <a:spLocks noGrp="1"/>
          </p:cNvSpPr>
          <p:nvPr>
            <p:ph type="body" idx="2"/>
          </p:nvPr>
        </p:nvSpPr>
        <p:spPr>
          <a:xfrm>
            <a:off x="1925052"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6" name="Google Shape;306;p54"/>
          <p:cNvSpPr txBox="1">
            <a:spLocks noGrp="1"/>
          </p:cNvSpPr>
          <p:nvPr>
            <p:ph type="body" idx="3"/>
          </p:nvPr>
        </p:nvSpPr>
        <p:spPr>
          <a:xfrm>
            <a:off x="9596267"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7" name="Google Shape;307;p54"/>
          <p:cNvSpPr txBox="1">
            <a:spLocks noGrp="1"/>
          </p:cNvSpPr>
          <p:nvPr>
            <p:ph type="body" idx="4"/>
          </p:nvPr>
        </p:nvSpPr>
        <p:spPr>
          <a:xfrm>
            <a:off x="9596267" y="7585795"/>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8" name="Google Shape;308;p54"/>
          <p:cNvSpPr txBox="1">
            <a:spLocks noGrp="1"/>
          </p:cNvSpPr>
          <p:nvPr>
            <p:ph type="body" idx="5"/>
          </p:nvPr>
        </p:nvSpPr>
        <p:spPr>
          <a:xfrm>
            <a:off x="17580039" y="371219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09" name="Google Shape;309;p54"/>
          <p:cNvSpPr txBox="1">
            <a:spLocks noGrp="1"/>
          </p:cNvSpPr>
          <p:nvPr>
            <p:ph type="body" idx="6"/>
          </p:nvPr>
        </p:nvSpPr>
        <p:spPr>
          <a:xfrm>
            <a:off x="17580037" y="7640321"/>
            <a:ext cx="4882084" cy="5287794"/>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10" name="Google Shape;310;p54"/>
          <p:cNvCxnSpPr/>
          <p:nvPr/>
        </p:nvCxnSpPr>
        <p:spPr>
          <a:xfrm>
            <a:off x="1925052"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1" name="Google Shape;311;p54"/>
          <p:cNvCxnSpPr/>
          <p:nvPr/>
        </p:nvCxnSpPr>
        <p:spPr>
          <a:xfrm>
            <a:off x="9548141" y="525154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12" name="Google Shape;312;p54"/>
          <p:cNvCxnSpPr/>
          <p:nvPr/>
        </p:nvCxnSpPr>
        <p:spPr>
          <a:xfrm>
            <a:off x="17580039" y="525154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313" name="Google Shape;313;p5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4" name="Google Shape;314;p54"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2_Items: images">
  <p:cSld name="2_Items: images">
    <p:spTree>
      <p:nvGrpSpPr>
        <p:cNvPr id="1" name="Shape 829"/>
        <p:cNvGrpSpPr/>
        <p:nvPr/>
      </p:nvGrpSpPr>
      <p:grpSpPr>
        <a:xfrm>
          <a:off x="0" y="0"/>
          <a:ext cx="0" cy="0"/>
          <a:chOff x="0" y="0"/>
          <a:chExt cx="0" cy="0"/>
        </a:xfrm>
      </p:grpSpPr>
      <p:sp>
        <p:nvSpPr>
          <p:cNvPr id="830" name="Google Shape;830;p105"/>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31" name="Google Shape;831;p10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32" name="Google Shape;832;p10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33" name="Google Shape;833;p105"/>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4" name="Google Shape;834;p105"/>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5" name="Google Shape;835;p105"/>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36" name="Google Shape;836;p10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37" name="Google Shape;837;p10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8" name="Google Shape;838;p10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39" name="Google Shape;839;p105"/>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40" name="Google Shape;840;p105"/>
          <p:cNvGrpSpPr/>
          <p:nvPr/>
        </p:nvGrpSpPr>
        <p:grpSpPr>
          <a:xfrm>
            <a:off x="11601910" y="8407831"/>
            <a:ext cx="5551715" cy="3386379"/>
            <a:chOff x="11601910" y="8407831"/>
            <a:chExt cx="5551715" cy="4268126"/>
          </a:xfrm>
        </p:grpSpPr>
        <p:cxnSp>
          <p:nvCxnSpPr>
            <p:cNvPr id="841" name="Google Shape;841;p105"/>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42" name="Google Shape;842;p105"/>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extLst>
      <p:ext uri="{BB962C8B-B14F-4D97-AF65-F5344CB8AC3E}">
        <p14:creationId xmlns:p14="http://schemas.microsoft.com/office/powerpoint/2010/main" val="6235756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3_Items: numbers 1">
  <p:cSld name="3_Items: numbers 1">
    <p:spTree>
      <p:nvGrpSpPr>
        <p:cNvPr id="1" name="Shape 843"/>
        <p:cNvGrpSpPr/>
        <p:nvPr/>
      </p:nvGrpSpPr>
      <p:grpSpPr>
        <a:xfrm>
          <a:off x="0" y="0"/>
          <a:ext cx="0" cy="0"/>
          <a:chOff x="0" y="0"/>
          <a:chExt cx="0" cy="0"/>
        </a:xfrm>
      </p:grpSpPr>
      <p:sp>
        <p:nvSpPr>
          <p:cNvPr id="844" name="Google Shape;844;p106"/>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5" name="Google Shape;845;p106"/>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6" name="Google Shape;846;p106"/>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47" name="Google Shape;847;p10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48" name="Google Shape;848;p10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49" name="Google Shape;849;p106"/>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0" name="Google Shape;850;p10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51" name="Google Shape;851;p106"/>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2" name="Google Shape;852;p106"/>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3" name="Google Shape;853;p106"/>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4" name="Google Shape;854;p106"/>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5" name="Google Shape;855;p106"/>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6" name="Google Shape;856;p106"/>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7" name="Google Shape;857;p106"/>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8" name="Google Shape;858;p106"/>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859" name="Google Shape;859;p106"/>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0" name="Google Shape;860;p10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1" name="Google Shape;861;p10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52629027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2_Items: numbers 2">
  <p:cSld name="2_Items: numbers 2">
    <p:spTree>
      <p:nvGrpSpPr>
        <p:cNvPr id="1" name="Shape 862"/>
        <p:cNvGrpSpPr/>
        <p:nvPr/>
      </p:nvGrpSpPr>
      <p:grpSpPr>
        <a:xfrm>
          <a:off x="0" y="0"/>
          <a:ext cx="0" cy="0"/>
          <a:chOff x="0" y="0"/>
          <a:chExt cx="0" cy="0"/>
        </a:xfrm>
      </p:grpSpPr>
      <p:sp>
        <p:nvSpPr>
          <p:cNvPr id="863" name="Google Shape;863;p107"/>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4" name="Google Shape;864;p107"/>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5" name="Google Shape;865;p107"/>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66" name="Google Shape;866;p10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67" name="Google Shape;867;p10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68" name="Google Shape;868;p107"/>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69" name="Google Shape;869;p10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70" name="Google Shape;870;p107"/>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1" name="Google Shape;871;p107"/>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2" name="Google Shape;872;p107"/>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3" name="Google Shape;873;p107"/>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4" name="Google Shape;874;p107"/>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5" name="Google Shape;875;p107"/>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6" name="Google Shape;876;p107"/>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7" name="Google Shape;877;p107"/>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878" name="Google Shape;878;p10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9" name="Google Shape;879;p10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80" name="Google Shape;880;p107"/>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4776679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2_Statement 1">
  <p:cSld name="2_Statement 1">
    <p:bg>
      <p:bgPr>
        <a:solidFill>
          <a:schemeClr val="dk1"/>
        </a:solidFill>
        <a:effectLst/>
      </p:bgPr>
    </p:bg>
    <p:spTree>
      <p:nvGrpSpPr>
        <p:cNvPr id="1" name="Shape 881"/>
        <p:cNvGrpSpPr/>
        <p:nvPr/>
      </p:nvGrpSpPr>
      <p:grpSpPr>
        <a:xfrm>
          <a:off x="0" y="0"/>
          <a:ext cx="0" cy="0"/>
          <a:chOff x="0" y="0"/>
          <a:chExt cx="0" cy="0"/>
        </a:xfrm>
      </p:grpSpPr>
      <p:cxnSp>
        <p:nvCxnSpPr>
          <p:cNvPr id="882" name="Google Shape;882;p10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3" name="Google Shape;883;p10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884" name="Google Shape;884;p108"/>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885" name="Google Shape;885;p108"/>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86" name="Google Shape;886;p108"/>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75684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2_Statement 2">
  <p:cSld name="2_Statement 2">
    <p:bg>
      <p:bgPr>
        <a:solidFill>
          <a:schemeClr val="accent6">
            <a:alpha val="60000"/>
          </a:schemeClr>
        </a:solidFill>
        <a:effectLst/>
      </p:bgPr>
    </p:bg>
    <p:spTree>
      <p:nvGrpSpPr>
        <p:cNvPr id="1" name="Shape 887"/>
        <p:cNvGrpSpPr/>
        <p:nvPr/>
      </p:nvGrpSpPr>
      <p:grpSpPr>
        <a:xfrm>
          <a:off x="0" y="0"/>
          <a:ext cx="0" cy="0"/>
          <a:chOff x="0" y="0"/>
          <a:chExt cx="0" cy="0"/>
        </a:xfrm>
      </p:grpSpPr>
      <p:cxnSp>
        <p:nvCxnSpPr>
          <p:cNvPr id="888" name="Google Shape;888;p10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9" name="Google Shape;889;p10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0" name="Google Shape;890;p109"/>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91" name="Google Shape;891;p109"/>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2" name="Google Shape;892;p109"/>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819938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4_Divider 1">
  <p:cSld name="4_Divider 1">
    <p:bg>
      <p:bgPr>
        <a:solidFill>
          <a:schemeClr val="lt1"/>
        </a:solidFill>
        <a:effectLst/>
      </p:bgPr>
    </p:bg>
    <p:spTree>
      <p:nvGrpSpPr>
        <p:cNvPr id="1" name="Shape 893"/>
        <p:cNvGrpSpPr/>
        <p:nvPr/>
      </p:nvGrpSpPr>
      <p:grpSpPr>
        <a:xfrm>
          <a:off x="0" y="0"/>
          <a:ext cx="0" cy="0"/>
          <a:chOff x="0" y="0"/>
          <a:chExt cx="0" cy="0"/>
        </a:xfrm>
      </p:grpSpPr>
      <p:cxnSp>
        <p:nvCxnSpPr>
          <p:cNvPr id="894" name="Google Shape;894;p110"/>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895" name="Google Shape;895;p110"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896" name="Google Shape;896;p110"/>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97" name="Google Shape;897;p11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98" name="Google Shape;898;p11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9" name="Google Shape;899;p110"/>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2901551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5_Divider 1">
  <p:cSld name="5_Divider 1">
    <p:bg>
      <p:bgPr>
        <a:solidFill>
          <a:schemeClr val="dk1"/>
        </a:solidFill>
        <a:effectLst/>
      </p:bgPr>
    </p:bg>
    <p:spTree>
      <p:nvGrpSpPr>
        <p:cNvPr id="1" name="Shape 900"/>
        <p:cNvGrpSpPr/>
        <p:nvPr/>
      </p:nvGrpSpPr>
      <p:grpSpPr>
        <a:xfrm>
          <a:off x="0" y="0"/>
          <a:ext cx="0" cy="0"/>
          <a:chOff x="0" y="0"/>
          <a:chExt cx="0" cy="0"/>
        </a:xfrm>
      </p:grpSpPr>
      <p:pic>
        <p:nvPicPr>
          <p:cNvPr id="901" name="Google Shape;901;p111"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902" name="Google Shape;902;p11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3" name="Google Shape;903;p11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904" name="Google Shape;904;p111"/>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905" name="Google Shape;905;p111"/>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787536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2_Divider 2">
  <p:cSld name="2_Divider 2">
    <p:bg>
      <p:bgPr>
        <a:solidFill>
          <a:schemeClr val="dk1"/>
        </a:solidFill>
        <a:effectLst/>
      </p:bgPr>
    </p:bg>
    <p:spTree>
      <p:nvGrpSpPr>
        <p:cNvPr id="1" name="Shape 906"/>
        <p:cNvGrpSpPr/>
        <p:nvPr/>
      </p:nvGrpSpPr>
      <p:grpSpPr>
        <a:xfrm>
          <a:off x="0" y="0"/>
          <a:ext cx="0" cy="0"/>
          <a:chOff x="0" y="0"/>
          <a:chExt cx="0" cy="0"/>
        </a:xfrm>
      </p:grpSpPr>
      <p:cxnSp>
        <p:nvCxnSpPr>
          <p:cNvPr id="907" name="Google Shape;907;p11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908" name="Google Shape;908;p11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9" name="Google Shape;909;p11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910" name="Google Shape;910;p11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14276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2_End slide">
  <p:cSld name="2_End slide">
    <p:spTree>
      <p:nvGrpSpPr>
        <p:cNvPr id="1" name="Shape 911"/>
        <p:cNvGrpSpPr/>
        <p:nvPr/>
      </p:nvGrpSpPr>
      <p:grpSpPr>
        <a:xfrm>
          <a:off x="0" y="0"/>
          <a:ext cx="0" cy="0"/>
          <a:chOff x="0" y="0"/>
          <a:chExt cx="0" cy="0"/>
        </a:xfrm>
      </p:grpSpPr>
      <p:pic>
        <p:nvPicPr>
          <p:cNvPr id="912" name="Google Shape;912;p11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extLst>
      <p:ext uri="{BB962C8B-B14F-4D97-AF65-F5344CB8AC3E}">
        <p14:creationId xmlns:p14="http://schemas.microsoft.com/office/powerpoint/2010/main" val="8673565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A79B3-8355-2DBD-7A53-0D214DF5C09F}"/>
              </a:ext>
            </a:extLst>
          </p:cNvPr>
          <p:cNvSpPr>
            <a:spLocks noGrp="1"/>
          </p:cNvSpPr>
          <p:nvPr>
            <p:ph idx="1"/>
          </p:nvPr>
        </p:nvSpPr>
        <p:spPr>
          <a:xfrm>
            <a:off x="1676619" y="3894667"/>
            <a:ext cx="21033938" cy="92828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47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tems: numbers 2">
  <p:cSld name="Items: numbers 2">
    <p:spTree>
      <p:nvGrpSpPr>
        <p:cNvPr id="1" name="Shape 315"/>
        <p:cNvGrpSpPr/>
        <p:nvPr/>
      </p:nvGrpSpPr>
      <p:grpSpPr>
        <a:xfrm>
          <a:off x="0" y="0"/>
          <a:ext cx="0" cy="0"/>
          <a:chOff x="0" y="0"/>
          <a:chExt cx="0" cy="0"/>
        </a:xfrm>
      </p:grpSpPr>
      <p:sp>
        <p:nvSpPr>
          <p:cNvPr id="316" name="Google Shape;316;p55"/>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7" name="Google Shape;317;p55"/>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318" name="Google Shape;318;p55"/>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319" name="Google Shape;319;p5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20" name="Google Shape;320;p5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21" name="Google Shape;321;p55"/>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2" name="Google Shape;322;p5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23" name="Google Shape;323;p55"/>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4" name="Google Shape;324;p55"/>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5" name="Google Shape;325;p55"/>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6" name="Google Shape;326;p55"/>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27" name="Google Shape;327;p55"/>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28" name="Google Shape;328;p55"/>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29" name="Google Shape;329;p55"/>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330" name="Google Shape;330;p55"/>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331" name="Google Shape;331;p5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2" name="Google Shape;332;p55"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333" name="Google Shape;333;p55"/>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tement 1">
  <p:cSld name="Statement 1">
    <p:bg>
      <p:bgPr>
        <a:solidFill>
          <a:schemeClr val="dk1"/>
        </a:solidFill>
        <a:effectLst/>
      </p:bgPr>
    </p:bg>
    <p:spTree>
      <p:nvGrpSpPr>
        <p:cNvPr id="1" name="Shape 334"/>
        <p:cNvGrpSpPr/>
        <p:nvPr/>
      </p:nvGrpSpPr>
      <p:grpSpPr>
        <a:xfrm>
          <a:off x="0" y="0"/>
          <a:ext cx="0" cy="0"/>
          <a:chOff x="0" y="0"/>
          <a:chExt cx="0" cy="0"/>
        </a:xfrm>
      </p:grpSpPr>
      <p:cxnSp>
        <p:nvCxnSpPr>
          <p:cNvPr id="335" name="Google Shape;335;p5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36" name="Google Shape;336;p5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37" name="Google Shape;337;p56"/>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338" name="Google Shape;338;p56"/>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39" name="Google Shape;339;p56"/>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atement 2">
  <p:cSld name="Statement 2">
    <p:bg>
      <p:bgPr>
        <a:solidFill>
          <a:schemeClr val="accent6">
            <a:alpha val="60000"/>
          </a:schemeClr>
        </a:solidFill>
        <a:effectLst/>
      </p:bgPr>
    </p:bg>
    <p:spTree>
      <p:nvGrpSpPr>
        <p:cNvPr id="1" name="Shape 340"/>
        <p:cNvGrpSpPr/>
        <p:nvPr/>
      </p:nvGrpSpPr>
      <p:grpSpPr>
        <a:xfrm>
          <a:off x="0" y="0"/>
          <a:ext cx="0" cy="0"/>
          <a:chOff x="0" y="0"/>
          <a:chExt cx="0" cy="0"/>
        </a:xfrm>
      </p:grpSpPr>
      <p:cxnSp>
        <p:nvCxnSpPr>
          <p:cNvPr id="341" name="Google Shape;341;p5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2" name="Google Shape;342;p5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343" name="Google Shape;343;p57"/>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44" name="Google Shape;344;p5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345" name="Google Shape;345;p57"/>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chemeClr val="lt1"/>
        </a:solidFill>
        <a:effectLst/>
      </p:bgPr>
    </p:bg>
    <p:spTree>
      <p:nvGrpSpPr>
        <p:cNvPr id="1" name="Shape 41"/>
        <p:cNvGrpSpPr/>
        <p:nvPr/>
      </p:nvGrpSpPr>
      <p:grpSpPr>
        <a:xfrm>
          <a:off x="0" y="0"/>
          <a:ext cx="0" cy="0"/>
          <a:chOff x="0" y="0"/>
          <a:chExt cx="0" cy="0"/>
        </a:xfrm>
      </p:grpSpPr>
      <p:cxnSp>
        <p:nvCxnSpPr>
          <p:cNvPr id="42" name="Google Shape;42;p29"/>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43" name="Google Shape;43;p29" descr="Google Shape;29;p125"/>
          <p:cNvPicPr preferRelativeResize="0"/>
          <p:nvPr/>
        </p:nvPicPr>
        <p:blipFill rotWithShape="1">
          <a:blip r:embed="rId2">
            <a:alphaModFix/>
          </a:blip>
          <a:srcRect/>
          <a:stretch/>
        </p:blipFill>
        <p:spPr>
          <a:xfrm>
            <a:off x="-2" y="0"/>
            <a:ext cx="24384003" cy="7003844"/>
          </a:xfrm>
          <a:prstGeom prst="rect">
            <a:avLst/>
          </a:prstGeom>
          <a:noFill/>
          <a:ln>
            <a:noFill/>
          </a:ln>
        </p:spPr>
      </p:pic>
      <p:sp>
        <p:nvSpPr>
          <p:cNvPr id="44" name="Google Shape;44;p29"/>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5" name="Google Shape;45;p2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 name="Google Shape;46;p2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47" name="Google Shape;47;p29"/>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dk1"/>
        </a:solidFill>
        <a:effectLst/>
      </p:bgPr>
    </p:bg>
    <p:spTree>
      <p:nvGrpSpPr>
        <p:cNvPr id="1" name="Shape 346"/>
        <p:cNvGrpSpPr/>
        <p:nvPr/>
      </p:nvGrpSpPr>
      <p:grpSpPr>
        <a:xfrm>
          <a:off x="0" y="0"/>
          <a:ext cx="0" cy="0"/>
          <a:chOff x="0" y="0"/>
          <a:chExt cx="0" cy="0"/>
        </a:xfrm>
      </p:grpSpPr>
      <p:cxnSp>
        <p:nvCxnSpPr>
          <p:cNvPr id="347" name="Google Shape;347;p58"/>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348" name="Google Shape;348;p5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49" name="Google Shape;349;p5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350" name="Google Shape;350;p58"/>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51"/>
        <p:cNvGrpSpPr/>
        <p:nvPr/>
      </p:nvGrpSpPr>
      <p:grpSpPr>
        <a:xfrm>
          <a:off x="0" y="0"/>
          <a:ext cx="0" cy="0"/>
          <a:chOff x="0" y="0"/>
          <a:chExt cx="0" cy="0"/>
        </a:xfrm>
      </p:grpSpPr>
      <p:sp>
        <p:nvSpPr>
          <p:cNvPr id="352" name="Google Shape;352;p59"/>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3" name="Google Shape;353;p5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54" name="Google Shape;354;p5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55" name="Google Shape;355;p59"/>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56" name="Google Shape;356;p59"/>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57" name="Google Shape;357;p5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58" name="Google Shape;358;p5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9" name="Google Shape;359;p5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Half content">
  <p:cSld name="1_Half content">
    <p:spTree>
      <p:nvGrpSpPr>
        <p:cNvPr id="1" name="Shape 360"/>
        <p:cNvGrpSpPr/>
        <p:nvPr/>
      </p:nvGrpSpPr>
      <p:grpSpPr>
        <a:xfrm>
          <a:off x="0" y="0"/>
          <a:ext cx="0" cy="0"/>
          <a:chOff x="0" y="0"/>
          <a:chExt cx="0" cy="0"/>
        </a:xfrm>
      </p:grpSpPr>
      <p:cxnSp>
        <p:nvCxnSpPr>
          <p:cNvPr id="361" name="Google Shape;361;p6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62" name="Google Shape;362;p60"/>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0"/>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4" name="Google Shape;364;p6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65" name="Google Shape;365;p6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66" name="Google Shape;366;p60"/>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67" name="Google Shape;367;p60"/>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ontent + callout 1">
  <p:cSld name="1_Content + callout 1">
    <p:bg>
      <p:bgPr>
        <a:solidFill>
          <a:schemeClr val="accent5"/>
        </a:solidFill>
        <a:effectLst/>
      </p:bgPr>
    </p:bg>
    <p:spTree>
      <p:nvGrpSpPr>
        <p:cNvPr id="1" name="Shape 368"/>
        <p:cNvGrpSpPr/>
        <p:nvPr/>
      </p:nvGrpSpPr>
      <p:grpSpPr>
        <a:xfrm>
          <a:off x="0" y="0"/>
          <a:ext cx="0" cy="0"/>
          <a:chOff x="0" y="0"/>
          <a:chExt cx="0" cy="0"/>
        </a:xfrm>
      </p:grpSpPr>
      <p:cxnSp>
        <p:nvCxnSpPr>
          <p:cNvPr id="369" name="Google Shape;369;p61"/>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370" name="Google Shape;370;p6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71" name="Google Shape;371;p61"/>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372" name="Google Shape;372;p6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6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4" name="Google Shape;374;p6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375" name="Google Shape;375;p61"/>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376" name="Google Shape;376;p61"/>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377"/>
        <p:cNvGrpSpPr/>
        <p:nvPr/>
      </p:nvGrpSpPr>
      <p:grpSpPr>
        <a:xfrm>
          <a:off x="0" y="0"/>
          <a:ext cx="0" cy="0"/>
          <a:chOff x="0" y="0"/>
          <a:chExt cx="0" cy="0"/>
        </a:xfrm>
      </p:grpSpPr>
      <p:cxnSp>
        <p:nvCxnSpPr>
          <p:cNvPr id="378" name="Google Shape;378;p62"/>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79" name="Google Shape;379;p62"/>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0" name="Google Shape;380;p6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1" name="Google Shape;381;p6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382" name="Google Shape;382;p6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Image + content 1">
  <p:cSld name="2_Image + content 1">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5" name="Google Shape;385;p63"/>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386" name="Google Shape;386;p6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7" name="Google Shape;387;p6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88" name="Google Shape;388;p63"/>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389" name="Google Shape;389;p6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390" name="Google Shape;390;p63"/>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chemeClr val="dk1"/>
        </a:solidFill>
        <a:effectLst/>
      </p:bgPr>
    </p:bg>
    <p:spTree>
      <p:nvGrpSpPr>
        <p:cNvPr id="1" name="Shape 391"/>
        <p:cNvGrpSpPr/>
        <p:nvPr/>
      </p:nvGrpSpPr>
      <p:grpSpPr>
        <a:xfrm>
          <a:off x="0" y="0"/>
          <a:ext cx="0" cy="0"/>
          <a:chOff x="0" y="0"/>
          <a:chExt cx="0" cy="0"/>
        </a:xfrm>
      </p:grpSpPr>
      <p:pic>
        <p:nvPicPr>
          <p:cNvPr id="392" name="Google Shape;392;p64"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393" name="Google Shape;393;p6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94" name="Google Shape;394;p6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395" name="Google Shape;395;p64"/>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396" name="Google Shape;396;p64"/>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End slide">
  <p:cSld name="1_End slide">
    <p:spTree>
      <p:nvGrpSpPr>
        <p:cNvPr id="1" name="Shape 397"/>
        <p:cNvGrpSpPr/>
        <p:nvPr/>
      </p:nvGrpSpPr>
      <p:grpSpPr>
        <a:xfrm>
          <a:off x="0" y="0"/>
          <a:ext cx="0" cy="0"/>
          <a:chOff x="0" y="0"/>
          <a:chExt cx="0" cy="0"/>
        </a:xfrm>
      </p:grpSpPr>
      <p:pic>
        <p:nvPicPr>
          <p:cNvPr id="398" name="Google Shape;398;p6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9"/>
        <p:cNvGrpSpPr/>
        <p:nvPr/>
      </p:nvGrpSpPr>
      <p:grpSpPr>
        <a:xfrm>
          <a:off x="0" y="0"/>
          <a:ext cx="0" cy="0"/>
          <a:chOff x="0" y="0"/>
          <a:chExt cx="0" cy="0"/>
        </a:xfrm>
      </p:grpSpPr>
      <p:sp>
        <p:nvSpPr>
          <p:cNvPr id="400" name="Google Shape;400;p66"/>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401" name="Google Shape;401;p66"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926251" y="12802934"/>
            <a:ext cx="4248299" cy="834882"/>
          </a:xfrm>
          <a:prstGeom prst="rect">
            <a:avLst/>
          </a:prstGeom>
          <a:noFill/>
          <a:ln>
            <a:noFill/>
          </a:ln>
        </p:spPr>
      </p:pic>
      <p:sp>
        <p:nvSpPr>
          <p:cNvPr id="402" name="Google Shape;402;p66"/>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66"/>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able of Content 1">
  <p:cSld name="1_Table of Content 1">
    <p:bg>
      <p:bgPr>
        <a:solidFill>
          <a:schemeClr val="accent6"/>
        </a:solidFill>
        <a:effectLst/>
      </p:bgPr>
    </p:bg>
    <p:spTree>
      <p:nvGrpSpPr>
        <p:cNvPr id="1" name="Shape 404"/>
        <p:cNvGrpSpPr/>
        <p:nvPr/>
      </p:nvGrpSpPr>
      <p:grpSpPr>
        <a:xfrm>
          <a:off x="0" y="0"/>
          <a:ext cx="0" cy="0"/>
          <a:chOff x="0" y="0"/>
          <a:chExt cx="0" cy="0"/>
        </a:xfrm>
      </p:grpSpPr>
      <p:sp>
        <p:nvSpPr>
          <p:cNvPr id="405" name="Google Shape;405;p6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6" name="Google Shape;406;p6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07" name="Google Shape;407;p6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08" name="Google Shape;408;p6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9" name="Google Shape;409;p6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0" name="Google Shape;410;p6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1" name="Google Shape;411;p6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2" name="Google Shape;412;p6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3" name="Google Shape;413;p6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414" name="Google Shape;414;p6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15" name="Google Shape;415;p6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16" name="Google Shape;416;p6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417" name="Google Shape;417;p6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418" name="Google Shape;418;p6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19" name="Google Shape;419;p6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20" name="Google Shape;420;p6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8"/>
        <p:cNvGrpSpPr/>
        <p:nvPr/>
      </p:nvGrpSpPr>
      <p:grpSpPr>
        <a:xfrm>
          <a:off x="0" y="0"/>
          <a:ext cx="0" cy="0"/>
          <a:chOff x="0" y="0"/>
          <a:chExt cx="0" cy="0"/>
        </a:xfrm>
      </p:grpSpPr>
      <p:cxnSp>
        <p:nvCxnSpPr>
          <p:cNvPr id="49" name="Google Shape;49;p3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 name="Google Shape;50;p3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 name="Google Shape;51;p3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 name="Google Shape;52;p3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 name="Google Shape;53;p3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 name="Google Shape;54;p3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30" descr="tree.png"/>
          <p:cNvPicPr preferRelativeResize="0"/>
          <p:nvPr userDrawn="1"/>
        </p:nvPicPr>
        <p:blipFill rotWithShape="1">
          <a:blip r:embed="rId2">
            <a:alphaModFix/>
          </a:blip>
          <a:srcRect/>
          <a:stretch/>
        </p:blipFill>
        <p:spPr>
          <a:xfrm>
            <a:off x="22715615" y="713989"/>
            <a:ext cx="731864" cy="650546"/>
          </a:xfrm>
          <a:prstGeom prst="rect">
            <a:avLst/>
          </a:prstGeom>
          <a:noFill/>
          <a:ln>
            <a:noFill/>
          </a:ln>
        </p:spPr>
      </p:pic>
      <p:sp>
        <p:nvSpPr>
          <p:cNvPr id="56" name="Google Shape;56;p3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able of Content 2">
  <p:cSld name="1_Table of Content 2">
    <p:bg>
      <p:bgPr>
        <a:solidFill>
          <a:schemeClr val="accent5"/>
        </a:solidFill>
        <a:effectLst/>
      </p:bgPr>
    </p:bg>
    <p:spTree>
      <p:nvGrpSpPr>
        <p:cNvPr id="1" name="Shape 421"/>
        <p:cNvGrpSpPr/>
        <p:nvPr/>
      </p:nvGrpSpPr>
      <p:grpSpPr>
        <a:xfrm>
          <a:off x="0" y="0"/>
          <a:ext cx="0" cy="0"/>
          <a:chOff x="0" y="0"/>
          <a:chExt cx="0" cy="0"/>
        </a:xfrm>
      </p:grpSpPr>
      <p:sp>
        <p:nvSpPr>
          <p:cNvPr id="422" name="Google Shape;422;p6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3" name="Google Shape;423;p6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4" name="Google Shape;424;p6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5" name="Google Shape;425;p6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6" name="Google Shape;426;p6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7" name="Google Shape;427;p6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28" name="Google Shape;428;p6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29" name="Google Shape;429;p6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430" name="Google Shape;430;p6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431" name="Google Shape;431;p6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6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3" name="Google Shape;433;p6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4" name="Google Shape;434;p6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5" name="Google Shape;435;p6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36" name="Google Shape;436;p6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7" name="Google Shape;437;p6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38" name="Google Shape;438;p6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39" name="Google Shape;439;p6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440" name="Google Shape;440;p6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41" name="Google Shape;441;p6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42" name="Google Shape;442;p6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443" name="Google Shape;443;p6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Logos">
  <p:cSld name="1_Logos">
    <p:spTree>
      <p:nvGrpSpPr>
        <p:cNvPr id="1" name="Shape 444"/>
        <p:cNvGrpSpPr/>
        <p:nvPr/>
      </p:nvGrpSpPr>
      <p:grpSpPr>
        <a:xfrm>
          <a:off x="0" y="0"/>
          <a:ext cx="0" cy="0"/>
          <a:chOff x="0" y="0"/>
          <a:chExt cx="0" cy="0"/>
        </a:xfrm>
      </p:grpSpPr>
      <p:sp>
        <p:nvSpPr>
          <p:cNvPr id="445" name="Google Shape;445;p6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6" name="Google Shape;446;p6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7" name="Google Shape;447;p6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8" name="Google Shape;448;p6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49" name="Google Shape;449;p6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0" name="Google Shape;450;p6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1" name="Google Shape;451;p6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2" name="Google Shape;452;p6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3" name="Google Shape;453;p6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4" name="Google Shape;454;p6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5" name="Google Shape;455;p6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6" name="Google Shape;456;p6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7" name="Google Shape;457;p6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8" name="Google Shape;458;p6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59" name="Google Shape;459;p6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0" name="Google Shape;460;p6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1" name="Google Shape;461;p6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462" name="Google Shape;462;p6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463" name="Google Shape;463;p6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464" name="Google Shape;464;p6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5" name="Google Shape;465;p6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66" name="Google Shape;466;p6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7" name="Google Shape;467;p6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468"/>
        <p:cNvGrpSpPr/>
        <p:nvPr/>
      </p:nvGrpSpPr>
      <p:grpSpPr>
        <a:xfrm>
          <a:off x="0" y="0"/>
          <a:ext cx="0" cy="0"/>
          <a:chOff x="0" y="0"/>
          <a:chExt cx="0" cy="0"/>
        </a:xfrm>
      </p:grpSpPr>
      <p:cxnSp>
        <p:nvCxnSpPr>
          <p:cNvPr id="469" name="Google Shape;469;p7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70" name="Google Shape;470;p7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471" name="Google Shape;471;p7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72" name="Google Shape;472;p7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3" name="Google Shape;473;p7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74" name="Google Shape;474;p7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5" name="Google Shape;475;p7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76" name="Google Shape;476;p7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 callout 2">
  <p:cSld name="1_Content + callout 2">
    <p:bg>
      <p:bgPr>
        <a:solidFill>
          <a:schemeClr val="lt1"/>
        </a:solidFill>
        <a:effectLst/>
      </p:bgPr>
    </p:bg>
    <p:spTree>
      <p:nvGrpSpPr>
        <p:cNvPr id="1" name="Shape 477"/>
        <p:cNvGrpSpPr/>
        <p:nvPr/>
      </p:nvGrpSpPr>
      <p:grpSpPr>
        <a:xfrm>
          <a:off x="0" y="0"/>
          <a:ext cx="0" cy="0"/>
          <a:chOff x="0" y="0"/>
          <a:chExt cx="0" cy="0"/>
        </a:xfrm>
      </p:grpSpPr>
      <p:sp>
        <p:nvSpPr>
          <p:cNvPr id="478" name="Google Shape;478;p71"/>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79" name="Google Shape;479;p7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80" name="Google Shape;480;p7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81" name="Google Shape;481;p7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82" name="Google Shape;482;p7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3" name="Google Shape;483;p7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84" name="Google Shape;484;p71"/>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85" name="Google Shape;485;p71"/>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6" name="Google Shape;486;p71"/>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 callout 3">
  <p:cSld name="2_Content + callout 3">
    <p:bg>
      <p:bgPr>
        <a:solidFill>
          <a:schemeClr val="accent6"/>
        </a:solidFill>
        <a:effectLst/>
      </p:bgPr>
    </p:bg>
    <p:spTree>
      <p:nvGrpSpPr>
        <p:cNvPr id="1" name="Shape 487"/>
        <p:cNvGrpSpPr/>
        <p:nvPr/>
      </p:nvGrpSpPr>
      <p:grpSpPr>
        <a:xfrm>
          <a:off x="0" y="0"/>
          <a:ext cx="0" cy="0"/>
          <a:chOff x="0" y="0"/>
          <a:chExt cx="0" cy="0"/>
        </a:xfrm>
      </p:grpSpPr>
      <p:sp>
        <p:nvSpPr>
          <p:cNvPr id="488" name="Google Shape;488;p72"/>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89" name="Google Shape;489;p7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90" name="Google Shape;490;p7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491" name="Google Shape;491;p72"/>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492" name="Google Shape;492;p7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3" name="Google Shape;493;p7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494" name="Google Shape;494;p7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95" name="Google Shape;495;p72"/>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496" name="Google Shape;496;p72"/>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Half content 2">
  <p:cSld name="1_Half content 2">
    <p:spTree>
      <p:nvGrpSpPr>
        <p:cNvPr id="1" name="Shape 497"/>
        <p:cNvGrpSpPr/>
        <p:nvPr/>
      </p:nvGrpSpPr>
      <p:grpSpPr>
        <a:xfrm>
          <a:off x="0" y="0"/>
          <a:ext cx="0" cy="0"/>
          <a:chOff x="0" y="0"/>
          <a:chExt cx="0" cy="0"/>
        </a:xfrm>
      </p:grpSpPr>
      <p:cxnSp>
        <p:nvCxnSpPr>
          <p:cNvPr id="498" name="Google Shape;498;p7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499" name="Google Shape;499;p73"/>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73"/>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01" name="Google Shape;501;p7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2" name="Google Shape;502;p7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03" name="Google Shape;503;p7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3">
  <p:cSld name="1_Title 3">
    <p:spTree>
      <p:nvGrpSpPr>
        <p:cNvPr id="1" name="Shape 504"/>
        <p:cNvGrpSpPr/>
        <p:nvPr/>
      </p:nvGrpSpPr>
      <p:grpSpPr>
        <a:xfrm>
          <a:off x="0" y="0"/>
          <a:ext cx="0" cy="0"/>
          <a:chOff x="0" y="0"/>
          <a:chExt cx="0" cy="0"/>
        </a:xfrm>
      </p:grpSpPr>
      <p:sp>
        <p:nvSpPr>
          <p:cNvPr id="505" name="Google Shape;505;p74"/>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6" name="Google Shape;506;p74"/>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07" name="Google Shape;507;p74"/>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08" name="Google Shape;508;p7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9" name="Google Shape;509;p7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510" name="Google Shape;510;p7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2">
  <p:cSld name="2_Title 2">
    <p:spTree>
      <p:nvGrpSpPr>
        <p:cNvPr id="1" name="Shape 511"/>
        <p:cNvGrpSpPr/>
        <p:nvPr/>
      </p:nvGrpSpPr>
      <p:grpSpPr>
        <a:xfrm>
          <a:off x="0" y="0"/>
          <a:ext cx="0" cy="0"/>
          <a:chOff x="0" y="0"/>
          <a:chExt cx="0" cy="0"/>
        </a:xfrm>
      </p:grpSpPr>
      <p:sp>
        <p:nvSpPr>
          <p:cNvPr id="512" name="Google Shape;512;p75"/>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13" name="Google Shape;513;p75"/>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514" name="Google Shape;514;p7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15" name="Google Shape;515;p7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6" name="Google Shape;516;p75"/>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75"/>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Image + content 2">
  <p:cSld name="1_Image + content 2">
    <p:bg>
      <p:bgPr>
        <a:solidFill>
          <a:srgbClr val="FCFBFA">
            <a:alpha val="60000"/>
          </a:srgbClr>
        </a:solidFill>
        <a:effectLst/>
      </p:bgPr>
    </p:bg>
    <p:spTree>
      <p:nvGrpSpPr>
        <p:cNvPr id="1" name="Shape 518"/>
        <p:cNvGrpSpPr/>
        <p:nvPr/>
      </p:nvGrpSpPr>
      <p:grpSpPr>
        <a:xfrm>
          <a:off x="0" y="0"/>
          <a:ext cx="0" cy="0"/>
          <a:chOff x="0" y="0"/>
          <a:chExt cx="0" cy="0"/>
        </a:xfrm>
      </p:grpSpPr>
      <p:cxnSp>
        <p:nvCxnSpPr>
          <p:cNvPr id="519" name="Google Shape;519;p76"/>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520" name="Google Shape;520;p7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1" name="Google Shape;521;p7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22" name="Google Shape;522;p76"/>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3" name="Google Shape;523;p76"/>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4" name="Google Shape;524;p76"/>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5" name="Google Shape;525;p7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Image + content 3">
  <p:cSld name="1_Image + content 3">
    <p:bg>
      <p:bgPr>
        <a:solidFill>
          <a:schemeClr val="dk1"/>
        </a:solidFill>
        <a:effectLst/>
      </p:bgPr>
    </p:bg>
    <p:spTree>
      <p:nvGrpSpPr>
        <p:cNvPr id="1" name="Shape 526"/>
        <p:cNvGrpSpPr/>
        <p:nvPr/>
      </p:nvGrpSpPr>
      <p:grpSpPr>
        <a:xfrm>
          <a:off x="0" y="0"/>
          <a:ext cx="0" cy="0"/>
          <a:chOff x="0" y="0"/>
          <a:chExt cx="0" cy="0"/>
        </a:xfrm>
      </p:grpSpPr>
      <p:cxnSp>
        <p:nvCxnSpPr>
          <p:cNvPr id="527" name="Google Shape;527;p7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28" name="Google Shape;528;p7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529" name="Google Shape;529;p77"/>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0" name="Google Shape;530;p77"/>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531" name="Google Shape;531;p77"/>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2" name="Google Shape;532;p7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33" name="Google Shape;533;p77"/>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57"/>
        <p:cNvGrpSpPr/>
        <p:nvPr/>
      </p:nvGrpSpPr>
      <p:grpSpPr>
        <a:xfrm>
          <a:off x="0" y="0"/>
          <a:ext cx="0" cy="0"/>
          <a:chOff x="0" y="0"/>
          <a:chExt cx="0" cy="0"/>
        </a:xfrm>
      </p:grpSpPr>
      <p:cxnSp>
        <p:nvCxnSpPr>
          <p:cNvPr id="58" name="Google Shape;58;p3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 name="Google Shape;59;p3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60" name="Google Shape;60;p3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1" name="Google Shape;61;p3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Image + content alt">
  <p:cSld name="2_Image + content alt">
    <p:spTree>
      <p:nvGrpSpPr>
        <p:cNvPr id="1" name="Shape 534"/>
        <p:cNvGrpSpPr/>
        <p:nvPr/>
      </p:nvGrpSpPr>
      <p:grpSpPr>
        <a:xfrm>
          <a:off x="0" y="0"/>
          <a:ext cx="0" cy="0"/>
          <a:chOff x="0" y="0"/>
          <a:chExt cx="0" cy="0"/>
        </a:xfrm>
      </p:grpSpPr>
      <p:sp>
        <p:nvSpPr>
          <p:cNvPr id="535" name="Google Shape;535;p78"/>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36" name="Google Shape;536;p7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37" name="Google Shape;537;p7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38" name="Google Shape;538;p78"/>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39" name="Google Shape;539;p78"/>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40" name="Google Shape;540;p7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1" name="Google Shape;541;p7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2" name="Google Shape;542;p7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Items: icons">
  <p:cSld name="1_Items: icons">
    <p:spTree>
      <p:nvGrpSpPr>
        <p:cNvPr id="1" name="Shape 543"/>
        <p:cNvGrpSpPr/>
        <p:nvPr/>
      </p:nvGrpSpPr>
      <p:grpSpPr>
        <a:xfrm>
          <a:off x="0" y="0"/>
          <a:ext cx="0" cy="0"/>
          <a:chOff x="0" y="0"/>
          <a:chExt cx="0" cy="0"/>
        </a:xfrm>
      </p:grpSpPr>
      <p:sp>
        <p:nvSpPr>
          <p:cNvPr id="544" name="Google Shape;544;p79"/>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5" name="Google Shape;545;p79"/>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546" name="Google Shape;546;p79"/>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547" name="Google Shape;547;p7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48" name="Google Shape;548;p7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49" name="Google Shape;549;p79"/>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0" name="Google Shape;550;p79"/>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51" name="Google Shape;551;p79"/>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52" name="Google Shape;552;p7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53" name="Google Shape;553;p7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4" name="Google Shape;554;p7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55" name="Google Shape;555;p79"/>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56" name="Google Shape;556;p79"/>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57" name="Google Shape;557;p79"/>
          <p:cNvGrpSpPr/>
          <p:nvPr/>
        </p:nvGrpSpPr>
        <p:grpSpPr>
          <a:xfrm>
            <a:off x="11601910" y="8407831"/>
            <a:ext cx="5551715" cy="3386379"/>
            <a:chOff x="11601910" y="8407831"/>
            <a:chExt cx="5551715" cy="4268126"/>
          </a:xfrm>
        </p:grpSpPr>
        <p:cxnSp>
          <p:nvCxnSpPr>
            <p:cNvPr id="558" name="Google Shape;558;p79"/>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59" name="Google Shape;559;p79"/>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Items: images">
  <p:cSld name="1_Items: images">
    <p:spTree>
      <p:nvGrpSpPr>
        <p:cNvPr id="1" name="Shape 560"/>
        <p:cNvGrpSpPr/>
        <p:nvPr/>
      </p:nvGrpSpPr>
      <p:grpSpPr>
        <a:xfrm>
          <a:off x="0" y="0"/>
          <a:ext cx="0" cy="0"/>
          <a:chOff x="0" y="0"/>
          <a:chExt cx="0" cy="0"/>
        </a:xfrm>
      </p:grpSpPr>
      <p:sp>
        <p:nvSpPr>
          <p:cNvPr id="561" name="Google Shape;561;p80"/>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62" name="Google Shape;562;p8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63" name="Google Shape;563;p8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64" name="Google Shape;564;p80"/>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5" name="Google Shape;565;p80"/>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66" name="Google Shape;566;p80"/>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67" name="Google Shape;567;p8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68" name="Google Shape;568;p8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9" name="Google Shape;569;p8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570" name="Google Shape;570;p80"/>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571" name="Google Shape;571;p80"/>
          <p:cNvGrpSpPr/>
          <p:nvPr/>
        </p:nvGrpSpPr>
        <p:grpSpPr>
          <a:xfrm>
            <a:off x="11601910" y="8407831"/>
            <a:ext cx="5551715" cy="3386379"/>
            <a:chOff x="11601910" y="8407831"/>
            <a:chExt cx="5551715" cy="4268126"/>
          </a:xfrm>
        </p:grpSpPr>
        <p:cxnSp>
          <p:nvCxnSpPr>
            <p:cNvPr id="572" name="Google Shape;572;p80"/>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573" name="Google Shape;573;p80"/>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Items: numbers 1">
  <p:cSld name="2_Items: numbers 1">
    <p:spTree>
      <p:nvGrpSpPr>
        <p:cNvPr id="1" name="Shape 574"/>
        <p:cNvGrpSpPr/>
        <p:nvPr/>
      </p:nvGrpSpPr>
      <p:grpSpPr>
        <a:xfrm>
          <a:off x="0" y="0"/>
          <a:ext cx="0" cy="0"/>
          <a:chOff x="0" y="0"/>
          <a:chExt cx="0" cy="0"/>
        </a:xfrm>
      </p:grpSpPr>
      <p:sp>
        <p:nvSpPr>
          <p:cNvPr id="575" name="Google Shape;575;p81"/>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6" name="Google Shape;576;p81"/>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77" name="Google Shape;577;p81"/>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78" name="Google Shape;578;p8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79" name="Google Shape;579;p8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80" name="Google Shape;580;p81"/>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1" name="Google Shape;581;p8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82" name="Google Shape;582;p81"/>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3" name="Google Shape;583;p81"/>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4" name="Google Shape;584;p81"/>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5" name="Google Shape;585;p81"/>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86" name="Google Shape;586;p81"/>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87" name="Google Shape;587;p81"/>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8" name="Google Shape;588;p81"/>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589" name="Google Shape;589;p81"/>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590" name="Google Shape;590;p81"/>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91" name="Google Shape;591;p8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2" name="Google Shape;592;p8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Items: numbers 2">
  <p:cSld name="1_Items: numbers 2">
    <p:spTree>
      <p:nvGrpSpPr>
        <p:cNvPr id="1" name="Shape 593"/>
        <p:cNvGrpSpPr/>
        <p:nvPr/>
      </p:nvGrpSpPr>
      <p:grpSpPr>
        <a:xfrm>
          <a:off x="0" y="0"/>
          <a:ext cx="0" cy="0"/>
          <a:chOff x="0" y="0"/>
          <a:chExt cx="0" cy="0"/>
        </a:xfrm>
      </p:grpSpPr>
      <p:sp>
        <p:nvSpPr>
          <p:cNvPr id="594" name="Google Shape;594;p82"/>
          <p:cNvSpPr/>
          <p:nvPr/>
        </p:nvSpPr>
        <p:spPr>
          <a:xfrm>
            <a:off x="-2266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5" name="Google Shape;595;p82"/>
          <p:cNvSpPr/>
          <p:nvPr/>
        </p:nvSpPr>
        <p:spPr>
          <a:xfrm>
            <a:off x="16258752" y="6262256"/>
            <a:ext cx="8128424" cy="7209600"/>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596" name="Google Shape;596;p82"/>
          <p:cNvSpPr/>
          <p:nvPr/>
        </p:nvSpPr>
        <p:spPr>
          <a:xfrm>
            <a:off x="8105765" y="6262256"/>
            <a:ext cx="8175650" cy="72096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597" name="Google Shape;597;p8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8" name="Google Shape;598;p8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99" name="Google Shape;599;p82"/>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00" name="Google Shape;600;p82"/>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01" name="Google Shape;601;p82"/>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2" name="Google Shape;602;p82"/>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3" name="Google Shape;603;p82"/>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4" name="Google Shape;604;p82"/>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5" name="Google Shape;605;p82"/>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06" name="Google Shape;606;p8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7" name="Google Shape;607;p8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608" name="Google Shape;608;p82"/>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Statement 1">
  <p:cSld name="1_Statement 1">
    <p:bg>
      <p:bgPr>
        <a:solidFill>
          <a:schemeClr val="dk1"/>
        </a:solidFill>
        <a:effectLst/>
      </p:bgPr>
    </p:bg>
    <p:spTree>
      <p:nvGrpSpPr>
        <p:cNvPr id="1" name="Shape 609"/>
        <p:cNvGrpSpPr/>
        <p:nvPr/>
      </p:nvGrpSpPr>
      <p:grpSpPr>
        <a:xfrm>
          <a:off x="0" y="0"/>
          <a:ext cx="0" cy="0"/>
          <a:chOff x="0" y="0"/>
          <a:chExt cx="0" cy="0"/>
        </a:xfrm>
      </p:grpSpPr>
      <p:cxnSp>
        <p:nvCxnSpPr>
          <p:cNvPr id="610" name="Google Shape;610;p8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1" name="Google Shape;611;p8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12" name="Google Shape;612;p83"/>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613" name="Google Shape;613;p83"/>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14" name="Google Shape;614;p83"/>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Statement 2">
  <p:cSld name="1_Statement 2">
    <p:bg>
      <p:bgPr>
        <a:solidFill>
          <a:schemeClr val="accent6">
            <a:alpha val="60000"/>
          </a:schemeClr>
        </a:solidFill>
        <a:effectLst/>
      </p:bgPr>
    </p:bg>
    <p:spTree>
      <p:nvGrpSpPr>
        <p:cNvPr id="1" name="Shape 615"/>
        <p:cNvGrpSpPr/>
        <p:nvPr/>
      </p:nvGrpSpPr>
      <p:grpSpPr>
        <a:xfrm>
          <a:off x="0" y="0"/>
          <a:ext cx="0" cy="0"/>
          <a:chOff x="0" y="0"/>
          <a:chExt cx="0" cy="0"/>
        </a:xfrm>
      </p:grpSpPr>
      <p:cxnSp>
        <p:nvCxnSpPr>
          <p:cNvPr id="616" name="Google Shape;616;p8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17" name="Google Shape;617;p8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18" name="Google Shape;618;p84"/>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19" name="Google Shape;619;p84"/>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20" name="Google Shape;620;p84"/>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Divider 1">
  <p:cSld name="3_Divider 1">
    <p:bg>
      <p:bgPr>
        <a:solidFill>
          <a:schemeClr val="lt1"/>
        </a:solidFill>
        <a:effectLst/>
      </p:bgPr>
    </p:bg>
    <p:spTree>
      <p:nvGrpSpPr>
        <p:cNvPr id="1" name="Shape 621"/>
        <p:cNvGrpSpPr/>
        <p:nvPr/>
      </p:nvGrpSpPr>
      <p:grpSpPr>
        <a:xfrm>
          <a:off x="0" y="0"/>
          <a:ext cx="0" cy="0"/>
          <a:chOff x="0" y="0"/>
          <a:chExt cx="0" cy="0"/>
        </a:xfrm>
      </p:grpSpPr>
      <p:cxnSp>
        <p:nvCxnSpPr>
          <p:cNvPr id="622" name="Google Shape;622;p85"/>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623" name="Google Shape;623;p85"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624" name="Google Shape;624;p85"/>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25" name="Google Shape;625;p8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26" name="Google Shape;626;p8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627" name="Google Shape;627;p85"/>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chemeClr val="dk1"/>
        </a:solidFill>
        <a:effectLst/>
      </p:bgPr>
    </p:bg>
    <p:spTree>
      <p:nvGrpSpPr>
        <p:cNvPr id="1" name="Shape 628"/>
        <p:cNvGrpSpPr/>
        <p:nvPr/>
      </p:nvGrpSpPr>
      <p:grpSpPr>
        <a:xfrm>
          <a:off x="0" y="0"/>
          <a:ext cx="0" cy="0"/>
          <a:chOff x="0" y="0"/>
          <a:chExt cx="0" cy="0"/>
        </a:xfrm>
      </p:grpSpPr>
      <p:cxnSp>
        <p:nvCxnSpPr>
          <p:cNvPr id="629" name="Google Shape;629;p86"/>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630" name="Google Shape;630;p8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31" name="Google Shape;631;p8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632" name="Google Shape;632;p86"/>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able of Content 1">
  <p:cSld name="2_Table of Content 1">
    <p:bg>
      <p:bgPr>
        <a:solidFill>
          <a:schemeClr val="accent6"/>
        </a:solidFill>
        <a:effectLst/>
      </p:bgPr>
    </p:bg>
    <p:spTree>
      <p:nvGrpSpPr>
        <p:cNvPr id="1" name="Shape 633"/>
        <p:cNvGrpSpPr/>
        <p:nvPr/>
      </p:nvGrpSpPr>
      <p:grpSpPr>
        <a:xfrm>
          <a:off x="0" y="0"/>
          <a:ext cx="0" cy="0"/>
          <a:chOff x="0" y="0"/>
          <a:chExt cx="0" cy="0"/>
        </a:xfrm>
      </p:grpSpPr>
      <p:sp>
        <p:nvSpPr>
          <p:cNvPr id="634" name="Google Shape;634;p87"/>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5" name="Google Shape;635;p87"/>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6" name="Google Shape;636;p87"/>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37" name="Google Shape;637;p87"/>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38" name="Google Shape;638;p87"/>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39" name="Google Shape;639;p87"/>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0" name="Google Shape;640;p87"/>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1" name="Google Shape;641;p87"/>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2" name="Google Shape;642;p87"/>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643" name="Google Shape;643;p87"/>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44" name="Google Shape;644;p87"/>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45" name="Google Shape;645;p87"/>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646" name="Google Shape;646;p87"/>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647" name="Google Shape;647;p87"/>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8" name="Google Shape;648;p8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49" name="Google Shape;649;p8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dk1"/>
        </a:solidFill>
        <a:effectLst/>
      </p:bgPr>
    </p:bg>
    <p:spTree>
      <p:nvGrpSpPr>
        <p:cNvPr id="1" name="Shape 62"/>
        <p:cNvGrpSpPr/>
        <p:nvPr/>
      </p:nvGrpSpPr>
      <p:grpSpPr>
        <a:xfrm>
          <a:off x="0" y="0"/>
          <a:ext cx="0" cy="0"/>
          <a:chOff x="0" y="0"/>
          <a:chExt cx="0" cy="0"/>
        </a:xfrm>
      </p:grpSpPr>
      <p:pic>
        <p:nvPicPr>
          <p:cNvPr id="63" name="Google Shape;63;p32" descr="Image"/>
          <p:cNvPicPr preferRelativeResize="0"/>
          <p:nvPr/>
        </p:nvPicPr>
        <p:blipFill rotWithShape="1">
          <a:blip r:embed="rId2">
            <a:alphaModFix amt="14999"/>
          </a:blip>
          <a:srcRect/>
          <a:stretch/>
        </p:blipFill>
        <p:spPr>
          <a:xfrm>
            <a:off x="0" y="0"/>
            <a:ext cx="24401637" cy="14630400"/>
          </a:xfrm>
          <a:prstGeom prst="rect">
            <a:avLst/>
          </a:prstGeom>
          <a:noFill/>
          <a:ln>
            <a:noFill/>
          </a:ln>
        </p:spPr>
      </p:pic>
      <p:cxnSp>
        <p:nvCxnSpPr>
          <p:cNvPr id="64" name="Google Shape;64;p3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5" name="Google Shape;65;p3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6" name="Google Shape;66;p3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67" name="Google Shape;67;p3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able of Content 2">
  <p:cSld name="2_Table of Content 2">
    <p:bg>
      <p:bgPr>
        <a:solidFill>
          <a:schemeClr val="accent5"/>
        </a:solidFill>
        <a:effectLst/>
      </p:bgPr>
    </p:bg>
    <p:spTree>
      <p:nvGrpSpPr>
        <p:cNvPr id="1" name="Shape 650"/>
        <p:cNvGrpSpPr/>
        <p:nvPr/>
      </p:nvGrpSpPr>
      <p:grpSpPr>
        <a:xfrm>
          <a:off x="0" y="0"/>
          <a:ext cx="0" cy="0"/>
          <a:chOff x="0" y="0"/>
          <a:chExt cx="0" cy="0"/>
        </a:xfrm>
      </p:grpSpPr>
      <p:sp>
        <p:nvSpPr>
          <p:cNvPr id="651" name="Google Shape;651;p88"/>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2" name="Google Shape;652;p88"/>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3" name="Google Shape;653;p88"/>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4" name="Google Shape;654;p88"/>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5" name="Google Shape;655;p88"/>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6" name="Google Shape;656;p88"/>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57" name="Google Shape;657;p88"/>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58" name="Google Shape;658;p88"/>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659" name="Google Shape;659;p88"/>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660" name="Google Shape;660;p88"/>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1" name="Google Shape;661;p88"/>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2" name="Google Shape;662;p88"/>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3" name="Google Shape;663;p88"/>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4" name="Google Shape;664;p88"/>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65" name="Google Shape;665;p88"/>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6" name="Google Shape;666;p88"/>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7" name="Google Shape;667;p88"/>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68" name="Google Shape;668;p88"/>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669" name="Google Shape;669;p88"/>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670" name="Google Shape;670;p88"/>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71" name="Google Shape;671;p88"/>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672" name="Google Shape;672;p8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Logos">
  <p:cSld name="2_Logos">
    <p:spTree>
      <p:nvGrpSpPr>
        <p:cNvPr id="1" name="Shape 673"/>
        <p:cNvGrpSpPr/>
        <p:nvPr/>
      </p:nvGrpSpPr>
      <p:grpSpPr>
        <a:xfrm>
          <a:off x="0" y="0"/>
          <a:ext cx="0" cy="0"/>
          <a:chOff x="0" y="0"/>
          <a:chExt cx="0" cy="0"/>
        </a:xfrm>
      </p:grpSpPr>
      <p:sp>
        <p:nvSpPr>
          <p:cNvPr id="674" name="Google Shape;674;p89"/>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5" name="Google Shape;675;p89"/>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6" name="Google Shape;676;p89"/>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7" name="Google Shape;677;p89"/>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8" name="Google Shape;678;p89"/>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79" name="Google Shape;679;p89"/>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0" name="Google Shape;680;p89"/>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1" name="Google Shape;681;p89"/>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2" name="Google Shape;682;p89"/>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3" name="Google Shape;683;p89"/>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4" name="Google Shape;684;p89"/>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5" name="Google Shape;685;p89"/>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6" name="Google Shape;686;p89"/>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7" name="Google Shape;687;p89"/>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8" name="Google Shape;688;p89"/>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89" name="Google Shape;689;p89"/>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0" name="Google Shape;690;p89"/>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91" name="Google Shape;691;p89"/>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692" name="Google Shape;692;p89"/>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693" name="Google Shape;693;p8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94" name="Google Shape;694;p8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695" name="Google Shape;695;p8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6" name="Google Shape;696;p89"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7"/>
        <p:cNvGrpSpPr/>
        <p:nvPr/>
      </p:nvGrpSpPr>
      <p:grpSpPr>
        <a:xfrm>
          <a:off x="0" y="0"/>
          <a:ext cx="0" cy="0"/>
          <a:chOff x="0" y="0"/>
          <a:chExt cx="0" cy="0"/>
        </a:xfrm>
      </p:grpSpPr>
      <p:sp>
        <p:nvSpPr>
          <p:cNvPr id="698" name="Google Shape;698;p90"/>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699" name="Google Shape;699;p9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0" name="Google Shape;700;p9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1" name="Google Shape;701;p90"/>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02" name="Google Shape;702;p90"/>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03" name="Google Shape;703;p9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04" name="Google Shape;704;p9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5" name="Google Shape;705;p9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Bullets">
  <p:cSld name="2_Bullets">
    <p:spTree>
      <p:nvGrpSpPr>
        <p:cNvPr id="1" name="Shape 706"/>
        <p:cNvGrpSpPr/>
        <p:nvPr/>
      </p:nvGrpSpPr>
      <p:grpSpPr>
        <a:xfrm>
          <a:off x="0" y="0"/>
          <a:ext cx="0" cy="0"/>
          <a:chOff x="0" y="0"/>
          <a:chExt cx="0" cy="0"/>
        </a:xfrm>
      </p:grpSpPr>
      <p:cxnSp>
        <p:nvCxnSpPr>
          <p:cNvPr id="707" name="Google Shape;707;p9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08" name="Google Shape;708;p9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09" name="Google Shape;709;p91"/>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10" name="Google Shape;710;p91"/>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11" name="Google Shape;711;p9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12" name="Google Shape;712;p9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3" name="Google Shape;713;p9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14" name="Google Shape;714;p91"/>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Content + callout 1">
  <p:cSld name="2_Content + callout 1">
    <p:bg>
      <p:bgPr>
        <a:solidFill>
          <a:schemeClr val="accent5"/>
        </a:solidFill>
        <a:effectLst/>
      </p:bgPr>
    </p:bg>
    <p:spTree>
      <p:nvGrpSpPr>
        <p:cNvPr id="1" name="Shape 715"/>
        <p:cNvGrpSpPr/>
        <p:nvPr/>
      </p:nvGrpSpPr>
      <p:grpSpPr>
        <a:xfrm>
          <a:off x="0" y="0"/>
          <a:ext cx="0" cy="0"/>
          <a:chOff x="0" y="0"/>
          <a:chExt cx="0" cy="0"/>
        </a:xfrm>
      </p:grpSpPr>
      <p:cxnSp>
        <p:nvCxnSpPr>
          <p:cNvPr id="716" name="Google Shape;716;p92"/>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717" name="Google Shape;717;p9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718" name="Google Shape;718;p92"/>
          <p:cNvCxnSpPr/>
          <p:nvPr/>
        </p:nvCxnSpPr>
        <p:spPr>
          <a:xfrm>
            <a:off x="1490579" y="3233897"/>
            <a:ext cx="2158907" cy="0"/>
          </a:xfrm>
          <a:prstGeom prst="straightConnector1">
            <a:avLst/>
          </a:prstGeom>
          <a:noFill/>
          <a:ln w="155575" cap="flat" cmpd="sng">
            <a:solidFill>
              <a:schemeClr val="dk2"/>
            </a:solidFill>
            <a:prstDash val="solid"/>
            <a:miter lim="800000"/>
            <a:headEnd type="none" w="sm" len="sm"/>
            <a:tailEnd type="none" w="sm" len="sm"/>
          </a:ln>
        </p:spPr>
      </p:cxnSp>
      <p:sp>
        <p:nvSpPr>
          <p:cNvPr id="719" name="Google Shape;719;p92"/>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92"/>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lt1"/>
              </a:buClr>
              <a:buSzPts val="3200"/>
              <a:buNone/>
              <a:defRPr sz="3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1" name="Google Shape;721;p92"/>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22" name="Google Shape;722;p92"/>
          <p:cNvSpPr txBox="1">
            <a:spLocks noGrp="1"/>
          </p:cNvSpPr>
          <p:nvPr>
            <p:ph type="body" idx="3"/>
          </p:nvPr>
        </p:nvSpPr>
        <p:spPr>
          <a:xfrm>
            <a:off x="16579517" y="4018553"/>
            <a:ext cx="5438272" cy="7358692"/>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5000"/>
              <a:buNone/>
              <a:defRPr sz="5000"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3" name="Google Shape;723;p92"/>
          <p:cNvCxnSpPr/>
          <p:nvPr/>
        </p:nvCxnSpPr>
        <p:spPr>
          <a:xfrm>
            <a:off x="15472610" y="4018552"/>
            <a:ext cx="0" cy="7358694"/>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ontent + callout 2">
  <p:cSld name="2_Content + callout 2">
    <p:bg>
      <p:bgPr>
        <a:solidFill>
          <a:schemeClr val="lt1"/>
        </a:solidFill>
        <a:effectLst/>
      </p:bgPr>
    </p:bg>
    <p:spTree>
      <p:nvGrpSpPr>
        <p:cNvPr id="1" name="Shape 724"/>
        <p:cNvGrpSpPr/>
        <p:nvPr/>
      </p:nvGrpSpPr>
      <p:grpSpPr>
        <a:xfrm>
          <a:off x="0" y="0"/>
          <a:ext cx="0" cy="0"/>
          <a:chOff x="0" y="0"/>
          <a:chExt cx="0" cy="0"/>
        </a:xfrm>
      </p:grpSpPr>
      <p:sp>
        <p:nvSpPr>
          <p:cNvPr id="725" name="Google Shape;725;p93"/>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26" name="Google Shape;726;p9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27" name="Google Shape;727;p9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28" name="Google Shape;728;p9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29" name="Google Shape;729;p9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0" name="Google Shape;730;p9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31" name="Google Shape;731;p93"/>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32" name="Google Shape;732;p93"/>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3" name="Google Shape;733;p93"/>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ontent + callout 3">
  <p:cSld name="3_Content + callout 3">
    <p:bg>
      <p:bgPr>
        <a:solidFill>
          <a:schemeClr val="accent6"/>
        </a:solidFill>
        <a:effectLst/>
      </p:bgPr>
    </p:bg>
    <p:spTree>
      <p:nvGrpSpPr>
        <p:cNvPr id="1" name="Shape 734"/>
        <p:cNvGrpSpPr/>
        <p:nvPr/>
      </p:nvGrpSpPr>
      <p:grpSpPr>
        <a:xfrm>
          <a:off x="0" y="0"/>
          <a:ext cx="0" cy="0"/>
          <a:chOff x="0" y="0"/>
          <a:chExt cx="0" cy="0"/>
        </a:xfrm>
      </p:grpSpPr>
      <p:sp>
        <p:nvSpPr>
          <p:cNvPr id="735" name="Google Shape;735;p94"/>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36" name="Google Shape;736;p9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37" name="Google Shape;737;p9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738" name="Google Shape;738;p94"/>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739" name="Google Shape;739;p9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0" name="Google Shape;740;p9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41" name="Google Shape;741;p94"/>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42" name="Google Shape;742;p94"/>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43" name="Google Shape;743;p94"/>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Half content">
  <p:cSld name="2_Half content">
    <p:spTree>
      <p:nvGrpSpPr>
        <p:cNvPr id="1" name="Shape 744"/>
        <p:cNvGrpSpPr/>
        <p:nvPr/>
      </p:nvGrpSpPr>
      <p:grpSpPr>
        <a:xfrm>
          <a:off x="0" y="0"/>
          <a:ext cx="0" cy="0"/>
          <a:chOff x="0" y="0"/>
          <a:chExt cx="0" cy="0"/>
        </a:xfrm>
      </p:grpSpPr>
      <p:cxnSp>
        <p:nvCxnSpPr>
          <p:cNvPr id="745" name="Google Shape;745;p9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46" name="Google Shape;746;p95"/>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7" name="Google Shape;747;p95"/>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48" name="Google Shape;748;p9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49" name="Google Shape;749;p9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50" name="Google Shape;750;p95"/>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51" name="Google Shape;751;p95"/>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Half content 2">
  <p:cSld name="2_Half content 2">
    <p:spTree>
      <p:nvGrpSpPr>
        <p:cNvPr id="1" name="Shape 752"/>
        <p:cNvGrpSpPr/>
        <p:nvPr/>
      </p:nvGrpSpPr>
      <p:grpSpPr>
        <a:xfrm>
          <a:off x="0" y="0"/>
          <a:ext cx="0" cy="0"/>
          <a:chOff x="0" y="0"/>
          <a:chExt cx="0" cy="0"/>
        </a:xfrm>
      </p:grpSpPr>
      <p:cxnSp>
        <p:nvCxnSpPr>
          <p:cNvPr id="753" name="Google Shape;753;p9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54" name="Google Shape;754;p96"/>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5" name="Google Shape;755;p96"/>
          <p:cNvSpPr txBox="1">
            <a:spLocks noGrp="1"/>
          </p:cNvSpPr>
          <p:nvPr>
            <p:ph type="body" idx="1"/>
          </p:nvPr>
        </p:nvSpPr>
        <p:spPr>
          <a:xfrm>
            <a:off x="1324936" y="4018553"/>
            <a:ext cx="9590742" cy="8263094"/>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2400"/>
              <a:buNone/>
              <a:defRPr sz="24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56" name="Google Shape;756;p9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57" name="Google Shape;757;p9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58" name="Google Shape;758;p9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759"/>
        <p:cNvGrpSpPr/>
        <p:nvPr/>
      </p:nvGrpSpPr>
      <p:grpSpPr>
        <a:xfrm>
          <a:off x="0" y="0"/>
          <a:ext cx="0" cy="0"/>
          <a:chOff x="0" y="0"/>
          <a:chExt cx="0" cy="0"/>
        </a:xfrm>
      </p:grpSpPr>
      <p:cxnSp>
        <p:nvCxnSpPr>
          <p:cNvPr id="760" name="Google Shape;760;p97"/>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1" name="Google Shape;761;p97"/>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2" name="Google Shape;762;p9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63" name="Google Shape;763;p9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64" name="Google Shape;764;p9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
        <p:nvSpPr>
          <p:cNvPr id="71" name="Google Shape;71;p34"/>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72" name="Google Shape;72;p34" descr="Logo&#10;&#10;Description automatically generated"/>
          <p:cNvPicPr preferRelativeResize="0"/>
          <p:nvPr/>
        </p:nvPicPr>
        <p:blipFill rotWithShape="1">
          <a:blip r:embed="rId2">
            <a:alphaModFix/>
          </a:blip>
          <a:srcRect/>
          <a:stretch/>
        </p:blipFill>
        <p:spPr>
          <a:xfrm>
            <a:off x="18926251" y="12802934"/>
            <a:ext cx="4248299" cy="834882"/>
          </a:xfrm>
          <a:prstGeom prst="rect">
            <a:avLst/>
          </a:prstGeom>
          <a:noFill/>
          <a:ln>
            <a:noFill/>
          </a:ln>
        </p:spPr>
      </p:pic>
      <p:sp>
        <p:nvSpPr>
          <p:cNvPr id="73" name="Google Shape;73;p34"/>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Title 3">
  <p:cSld name="2_Title 3">
    <p:spTree>
      <p:nvGrpSpPr>
        <p:cNvPr id="1" name="Shape 765"/>
        <p:cNvGrpSpPr/>
        <p:nvPr/>
      </p:nvGrpSpPr>
      <p:grpSpPr>
        <a:xfrm>
          <a:off x="0" y="0"/>
          <a:ext cx="0" cy="0"/>
          <a:chOff x="0" y="0"/>
          <a:chExt cx="0" cy="0"/>
        </a:xfrm>
      </p:grpSpPr>
      <p:sp>
        <p:nvSpPr>
          <p:cNvPr id="766" name="Google Shape;766;p98"/>
          <p:cNvSpPr/>
          <p:nvPr/>
        </p:nvSpPr>
        <p:spPr>
          <a:xfrm>
            <a:off x="15193108" y="0"/>
            <a:ext cx="919406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67" name="Google Shape;767;p98"/>
          <p:cNvCxnSpPr/>
          <p:nvPr/>
        </p:nvCxnSpPr>
        <p:spPr>
          <a:xfrm>
            <a:off x="1490579" y="8374960"/>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768" name="Google Shape;768;p98"/>
          <p:cNvSpPr txBox="1">
            <a:spLocks noGrp="1"/>
          </p:cNvSpPr>
          <p:nvPr>
            <p:ph type="title"/>
          </p:nvPr>
        </p:nvSpPr>
        <p:spPr>
          <a:xfrm>
            <a:off x="1346199" y="4141696"/>
            <a:ext cx="6327589"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9" name="Google Shape;769;p9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0" name="Google Shape;770;p9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pic>
        <p:nvPicPr>
          <p:cNvPr id="771" name="Google Shape;771;p98"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2">
  <p:cSld name="3_Title 2">
    <p:spTree>
      <p:nvGrpSpPr>
        <p:cNvPr id="1" name="Shape 772"/>
        <p:cNvGrpSpPr/>
        <p:nvPr/>
      </p:nvGrpSpPr>
      <p:grpSpPr>
        <a:xfrm>
          <a:off x="0" y="0"/>
          <a:ext cx="0" cy="0"/>
          <a:chOff x="0" y="0"/>
          <a:chExt cx="0" cy="0"/>
        </a:xfrm>
      </p:grpSpPr>
      <p:sp>
        <p:nvSpPr>
          <p:cNvPr id="773" name="Google Shape;773;p99"/>
          <p:cNvSpPr/>
          <p:nvPr/>
        </p:nvSpPr>
        <p:spPr>
          <a:xfrm>
            <a:off x="5916705" y="0"/>
            <a:ext cx="18470469"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74" name="Google Shape;774;p99"/>
          <p:cNvCxnSpPr/>
          <p:nvPr/>
        </p:nvCxnSpPr>
        <p:spPr>
          <a:xfrm>
            <a:off x="1490579" y="7209549"/>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775" name="Google Shape;775;p9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76" name="Google Shape;776;p9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77" name="Google Shape;777;p99"/>
          <p:cNvSpPr txBox="1">
            <a:spLocks noGrp="1"/>
          </p:cNvSpPr>
          <p:nvPr>
            <p:ph type="title"/>
          </p:nvPr>
        </p:nvSpPr>
        <p:spPr>
          <a:xfrm>
            <a:off x="1346200" y="2976285"/>
            <a:ext cx="5646272" cy="386685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8" name="Google Shape;778;p99"/>
          <p:cNvSpPr txBox="1">
            <a:spLocks noGrp="1"/>
          </p:cNvSpPr>
          <p:nvPr>
            <p:ph type="body" idx="1"/>
          </p:nvPr>
        </p:nvSpPr>
        <p:spPr>
          <a:xfrm>
            <a:off x="1324936" y="8020339"/>
            <a:ext cx="4591770" cy="47991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Image + content 1">
  <p:cSld name="3_Image + content 1">
    <p:spTree>
      <p:nvGrpSpPr>
        <p:cNvPr id="1" name="Shape 779"/>
        <p:cNvGrpSpPr/>
        <p:nvPr/>
      </p:nvGrpSpPr>
      <p:grpSpPr>
        <a:xfrm>
          <a:off x="0" y="0"/>
          <a:ext cx="0" cy="0"/>
          <a:chOff x="0" y="0"/>
          <a:chExt cx="0" cy="0"/>
        </a:xfrm>
      </p:grpSpPr>
      <p:sp>
        <p:nvSpPr>
          <p:cNvPr id="780" name="Google Shape;780;p100"/>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1" name="Google Shape;781;p100"/>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cxnSp>
        <p:nvCxnSpPr>
          <p:cNvPr id="782" name="Google Shape;782;p10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83" name="Google Shape;783;p10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84" name="Google Shape;784;p100"/>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785" name="Google Shape;785;p100"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786" name="Google Shape;786;p100"/>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Image + content 2">
  <p:cSld name="2_Image + content 2">
    <p:bg>
      <p:bgPr>
        <a:solidFill>
          <a:srgbClr val="FCFBFA">
            <a:alpha val="60000"/>
          </a:srgbClr>
        </a:solidFill>
        <a:effectLst/>
      </p:bgPr>
    </p:bg>
    <p:spTree>
      <p:nvGrpSpPr>
        <p:cNvPr id="1" name="Shape 787"/>
        <p:cNvGrpSpPr/>
        <p:nvPr/>
      </p:nvGrpSpPr>
      <p:grpSpPr>
        <a:xfrm>
          <a:off x="0" y="0"/>
          <a:ext cx="0" cy="0"/>
          <a:chOff x="0" y="0"/>
          <a:chExt cx="0" cy="0"/>
        </a:xfrm>
      </p:grpSpPr>
      <p:cxnSp>
        <p:nvCxnSpPr>
          <p:cNvPr id="788" name="Google Shape;788;p101"/>
          <p:cNvCxnSpPr/>
          <p:nvPr/>
        </p:nvCxnSpPr>
        <p:spPr>
          <a:xfrm>
            <a:off x="9681138" y="3233897"/>
            <a:ext cx="2076804" cy="0"/>
          </a:xfrm>
          <a:prstGeom prst="straightConnector1">
            <a:avLst/>
          </a:prstGeom>
          <a:noFill/>
          <a:ln w="155575" cap="flat" cmpd="sng">
            <a:solidFill>
              <a:srgbClr val="FAF9F7"/>
            </a:solidFill>
            <a:prstDash val="solid"/>
            <a:miter lim="800000"/>
            <a:headEnd type="none" w="sm" len="sm"/>
            <a:tailEnd type="none" w="sm" len="sm"/>
          </a:ln>
        </p:spPr>
      </p:cxnSp>
      <p:cxnSp>
        <p:nvCxnSpPr>
          <p:cNvPr id="789" name="Google Shape;789;p10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0" name="Google Shape;790;p10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791" name="Google Shape;791;p101"/>
          <p:cNvSpPr txBox="1">
            <a:spLocks noGrp="1"/>
          </p:cNvSpPr>
          <p:nvPr>
            <p:ph type="body" idx="1"/>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2" name="Google Shape;792;p101"/>
          <p:cNvSpPr txBox="1">
            <a:spLocks noGrp="1"/>
          </p:cNvSpPr>
          <p:nvPr>
            <p:ph type="body" idx="2"/>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93" name="Google Shape;793;p101"/>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4" name="Google Shape;794;p101"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Image + content 3">
  <p:cSld name="2_Image + content 3">
    <p:bg>
      <p:bgPr>
        <a:solidFill>
          <a:schemeClr val="dk1"/>
        </a:solidFill>
        <a:effectLst/>
      </p:bgPr>
    </p:bg>
    <p:spTree>
      <p:nvGrpSpPr>
        <p:cNvPr id="1" name="Shape 795"/>
        <p:cNvGrpSpPr/>
        <p:nvPr/>
      </p:nvGrpSpPr>
      <p:grpSpPr>
        <a:xfrm>
          <a:off x="0" y="0"/>
          <a:ext cx="0" cy="0"/>
          <a:chOff x="0" y="0"/>
          <a:chExt cx="0" cy="0"/>
        </a:xfrm>
      </p:grpSpPr>
      <p:cxnSp>
        <p:nvCxnSpPr>
          <p:cNvPr id="796" name="Google Shape;796;p10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797" name="Google Shape;797;p10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798" name="Google Shape;798;p102"/>
          <p:cNvSpPr txBox="1">
            <a:spLocks noGrp="1"/>
          </p:cNvSpPr>
          <p:nvPr>
            <p:ph type="body" idx="1"/>
          </p:nvPr>
        </p:nvSpPr>
        <p:spPr>
          <a:xfrm>
            <a:off x="9560385" y="6833524"/>
            <a:ext cx="12115161"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99" name="Google Shape;799;p102"/>
          <p:cNvCxnSpPr/>
          <p:nvPr/>
        </p:nvCxnSpPr>
        <p:spPr>
          <a:xfrm>
            <a:off x="9681138" y="3233897"/>
            <a:ext cx="2076804" cy="0"/>
          </a:xfrm>
          <a:prstGeom prst="straightConnector1">
            <a:avLst/>
          </a:prstGeom>
          <a:noFill/>
          <a:ln w="155575" cap="flat" cmpd="sng">
            <a:solidFill>
              <a:schemeClr val="lt2"/>
            </a:solidFill>
            <a:prstDash val="solid"/>
            <a:miter lim="800000"/>
            <a:headEnd type="none" w="sm" len="sm"/>
            <a:tailEnd type="none" w="sm" len="sm"/>
          </a:ln>
        </p:spPr>
      </p:cxnSp>
      <p:sp>
        <p:nvSpPr>
          <p:cNvPr id="800" name="Google Shape;800;p102"/>
          <p:cNvSpPr txBox="1">
            <a:spLocks noGrp="1"/>
          </p:cNvSpPr>
          <p:nvPr>
            <p:ph type="title"/>
          </p:nvPr>
        </p:nvSpPr>
        <p:spPr>
          <a:xfrm>
            <a:off x="9560821" y="1364454"/>
            <a:ext cx="10360037" cy="18694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01" name="Google Shape;801;p102"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02" name="Google Shape;802;p102"/>
          <p:cNvSpPr txBox="1">
            <a:spLocks noGrp="1"/>
          </p:cNvSpPr>
          <p:nvPr>
            <p:ph type="body" idx="2"/>
          </p:nvPr>
        </p:nvSpPr>
        <p:spPr>
          <a:xfrm>
            <a:off x="9560821" y="4016377"/>
            <a:ext cx="12115161" cy="2630487"/>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Image + content alt">
  <p:cSld name="3_Image + content alt">
    <p:spTree>
      <p:nvGrpSpPr>
        <p:cNvPr id="1" name="Shape 803"/>
        <p:cNvGrpSpPr/>
        <p:nvPr/>
      </p:nvGrpSpPr>
      <p:grpSpPr>
        <a:xfrm>
          <a:off x="0" y="0"/>
          <a:ext cx="0" cy="0"/>
          <a:chOff x="0" y="0"/>
          <a:chExt cx="0" cy="0"/>
        </a:xfrm>
      </p:grpSpPr>
      <p:sp>
        <p:nvSpPr>
          <p:cNvPr id="804" name="Google Shape;804;p103"/>
          <p:cNvSpPr/>
          <p:nvPr/>
        </p:nvSpPr>
        <p:spPr>
          <a:xfrm>
            <a:off x="12193587" y="4341781"/>
            <a:ext cx="12193588" cy="10288619"/>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05" name="Google Shape;805;p103"/>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06" name="Google Shape;806;p103"/>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07" name="Google Shape;807;p103"/>
          <p:cNvSpPr txBox="1">
            <a:spLocks noGrp="1"/>
          </p:cNvSpPr>
          <p:nvPr>
            <p:ph type="body" idx="1"/>
          </p:nvPr>
        </p:nvSpPr>
        <p:spPr>
          <a:xfrm>
            <a:off x="1346200" y="6061764"/>
            <a:ext cx="5511800" cy="5990029"/>
          </a:xfrm>
          <a:prstGeom prst="rect">
            <a:avLst/>
          </a:prstGeom>
          <a:noFill/>
          <a:ln>
            <a:noFill/>
          </a:ln>
        </p:spPr>
        <p:txBody>
          <a:bodyPr spcFirstLastPara="1" wrap="square" lIns="91425" tIns="45700" rIns="91425" bIns="45700" anchor="ctr"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8" name="Google Shape;808;p103"/>
          <p:cNvSpPr txBox="1">
            <a:spLocks noGrp="1"/>
          </p:cNvSpPr>
          <p:nvPr>
            <p:ph type="body" idx="2"/>
          </p:nvPr>
        </p:nvSpPr>
        <p:spPr>
          <a:xfrm>
            <a:off x="13935457" y="6061764"/>
            <a:ext cx="8444681" cy="5990029"/>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09" name="Google Shape;809;p103"/>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10" name="Google Shape;810;p103"/>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1" name="Google Shape;811;p10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Items: icons">
  <p:cSld name="2_Items: icons">
    <p:spTree>
      <p:nvGrpSpPr>
        <p:cNvPr id="1" name="Shape 812"/>
        <p:cNvGrpSpPr/>
        <p:nvPr/>
      </p:nvGrpSpPr>
      <p:grpSpPr>
        <a:xfrm>
          <a:off x="0" y="0"/>
          <a:ext cx="0" cy="0"/>
          <a:chOff x="0" y="0"/>
          <a:chExt cx="0" cy="0"/>
        </a:xfrm>
      </p:grpSpPr>
      <p:sp>
        <p:nvSpPr>
          <p:cNvPr id="813" name="Google Shape;813;p104"/>
          <p:cNvSpPr/>
          <p:nvPr/>
        </p:nvSpPr>
        <p:spPr>
          <a:xfrm>
            <a:off x="7422723"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4" name="Google Shape;814;p104"/>
          <p:cNvSpPr/>
          <p:nvPr/>
        </p:nvSpPr>
        <p:spPr>
          <a:xfrm>
            <a:off x="13078194"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sp>
        <p:nvSpPr>
          <p:cNvPr id="815" name="Google Shape;815;p104"/>
          <p:cNvSpPr/>
          <p:nvPr/>
        </p:nvSpPr>
        <p:spPr>
          <a:xfrm>
            <a:off x="18748746" y="8294063"/>
            <a:ext cx="2613438" cy="2609331"/>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201">
              <a:solidFill>
                <a:schemeClr val="dk1"/>
              </a:solidFill>
              <a:latin typeface="Calibri"/>
              <a:ea typeface="Calibri"/>
              <a:cs typeface="Calibri"/>
              <a:sym typeface="Calibri"/>
            </a:endParaRPr>
          </a:p>
        </p:txBody>
      </p:sp>
      <p:cxnSp>
        <p:nvCxnSpPr>
          <p:cNvPr id="816" name="Google Shape;816;p104"/>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17" name="Google Shape;817;p104"/>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18" name="Google Shape;818;p104"/>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19" name="Google Shape;819;p104"/>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20" name="Google Shape;820;p104"/>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21" name="Google Shape;821;p104"/>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22" name="Google Shape;822;p10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3" name="Google Shape;823;p104"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24" name="Google Shape;824;p104"/>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25" name="Google Shape;825;p104"/>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26" name="Google Shape;826;p104"/>
          <p:cNvGrpSpPr/>
          <p:nvPr/>
        </p:nvGrpSpPr>
        <p:grpSpPr>
          <a:xfrm>
            <a:off x="11601910" y="8407831"/>
            <a:ext cx="5551715" cy="3386379"/>
            <a:chOff x="11601910" y="8407831"/>
            <a:chExt cx="5551715" cy="4268126"/>
          </a:xfrm>
        </p:grpSpPr>
        <p:cxnSp>
          <p:nvCxnSpPr>
            <p:cNvPr id="827" name="Google Shape;827;p104"/>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28" name="Google Shape;828;p104"/>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Items: images">
  <p:cSld name="2_Items: images">
    <p:spTree>
      <p:nvGrpSpPr>
        <p:cNvPr id="1" name="Shape 829"/>
        <p:cNvGrpSpPr/>
        <p:nvPr/>
      </p:nvGrpSpPr>
      <p:grpSpPr>
        <a:xfrm>
          <a:off x="0" y="0"/>
          <a:ext cx="0" cy="0"/>
          <a:chOff x="0" y="0"/>
          <a:chExt cx="0" cy="0"/>
        </a:xfrm>
      </p:grpSpPr>
      <p:sp>
        <p:nvSpPr>
          <p:cNvPr id="830" name="Google Shape;830;p105"/>
          <p:cNvSpPr/>
          <p:nvPr/>
        </p:nvSpPr>
        <p:spPr>
          <a:xfrm>
            <a:off x="14459055" y="3436809"/>
            <a:ext cx="9924944" cy="2437734"/>
          </a:xfrm>
          <a:prstGeom prst="rect">
            <a:avLst/>
          </a:prstGeom>
          <a:solidFill>
            <a:schemeClr val="accent6">
              <a:alpha val="8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31" name="Google Shape;831;p10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32" name="Google Shape;832;p10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33" name="Google Shape;833;p105"/>
          <p:cNvSpPr txBox="1">
            <a:spLocks noGrp="1"/>
          </p:cNvSpPr>
          <p:nvPr>
            <p:ph type="body" idx="1"/>
          </p:nvPr>
        </p:nvSpPr>
        <p:spPr>
          <a:xfrm>
            <a:off x="745209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4" name="Google Shape;834;p105"/>
          <p:cNvSpPr txBox="1">
            <a:spLocks noGrp="1"/>
          </p:cNvSpPr>
          <p:nvPr>
            <p:ph type="body" idx="2"/>
          </p:nvPr>
        </p:nvSpPr>
        <p:spPr>
          <a:xfrm>
            <a:off x="13107561"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5" name="Google Shape;835;p105"/>
          <p:cNvSpPr txBox="1">
            <a:spLocks noGrp="1"/>
          </p:cNvSpPr>
          <p:nvPr>
            <p:ph type="body" idx="3"/>
          </p:nvPr>
        </p:nvSpPr>
        <p:spPr>
          <a:xfrm>
            <a:off x="18778114" y="11319327"/>
            <a:ext cx="2554703" cy="69144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accent2"/>
              </a:buClr>
              <a:buSzPts val="2400"/>
              <a:buNone/>
              <a:defRPr sz="2400" b="1" i="0">
                <a:solidFill>
                  <a:schemeClr val="accent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36" name="Google Shape;836;p105"/>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37" name="Google Shape;837;p10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8" name="Google Shape;838;p105"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39" name="Google Shape;839;p105"/>
          <p:cNvSpPr txBox="1">
            <a:spLocks noGrp="1"/>
          </p:cNvSpPr>
          <p:nvPr>
            <p:ph type="body" idx="4"/>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3200"/>
              <a:buFont typeface="Arial"/>
              <a:buNone/>
              <a:defRPr sz="3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grpSp>
        <p:nvGrpSpPr>
          <p:cNvPr id="840" name="Google Shape;840;p105"/>
          <p:cNvGrpSpPr/>
          <p:nvPr/>
        </p:nvGrpSpPr>
        <p:grpSpPr>
          <a:xfrm>
            <a:off x="11601910" y="8407831"/>
            <a:ext cx="5551715" cy="3386379"/>
            <a:chOff x="11601910" y="8407831"/>
            <a:chExt cx="5551715" cy="4268126"/>
          </a:xfrm>
        </p:grpSpPr>
        <p:cxnSp>
          <p:nvCxnSpPr>
            <p:cNvPr id="841" name="Google Shape;841;p105"/>
            <p:cNvCxnSpPr/>
            <p:nvPr/>
          </p:nvCxnSpPr>
          <p:spPr>
            <a:xfrm rot="10800000">
              <a:off x="11601910" y="8407831"/>
              <a:ext cx="0" cy="4268126"/>
            </a:xfrm>
            <a:prstGeom prst="straightConnector1">
              <a:avLst/>
            </a:prstGeom>
            <a:noFill/>
            <a:ln w="9525" cap="flat" cmpd="sng">
              <a:solidFill>
                <a:schemeClr val="accent4"/>
              </a:solidFill>
              <a:prstDash val="solid"/>
              <a:miter lim="800000"/>
              <a:headEnd type="none" w="sm" len="sm"/>
              <a:tailEnd type="none" w="sm" len="sm"/>
            </a:ln>
          </p:spPr>
        </p:cxnSp>
        <p:cxnSp>
          <p:nvCxnSpPr>
            <p:cNvPr id="842" name="Google Shape;842;p105"/>
            <p:cNvCxnSpPr/>
            <p:nvPr/>
          </p:nvCxnSpPr>
          <p:spPr>
            <a:xfrm rot="10800000">
              <a:off x="17153625" y="8407831"/>
              <a:ext cx="0" cy="4268126"/>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_Items: numbers 1">
  <p:cSld name="3_Items: numbers 1">
    <p:spTree>
      <p:nvGrpSpPr>
        <p:cNvPr id="1" name="Shape 843"/>
        <p:cNvGrpSpPr/>
        <p:nvPr/>
      </p:nvGrpSpPr>
      <p:grpSpPr>
        <a:xfrm>
          <a:off x="0" y="0"/>
          <a:ext cx="0" cy="0"/>
          <a:chOff x="0" y="0"/>
          <a:chExt cx="0" cy="0"/>
        </a:xfrm>
      </p:grpSpPr>
      <p:sp>
        <p:nvSpPr>
          <p:cNvPr id="844" name="Google Shape;844;p106"/>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5" name="Google Shape;845;p106"/>
          <p:cNvSpPr/>
          <p:nvPr/>
        </p:nvSpPr>
        <p:spPr>
          <a:xfrm>
            <a:off x="8105764" y="6852902"/>
            <a:ext cx="8128424" cy="6618953"/>
          </a:xfrm>
          <a:prstGeom prst="rect">
            <a:avLst/>
          </a:prstGeom>
          <a:solidFill>
            <a:schemeClr val="accent5">
              <a:alpha val="80392"/>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46" name="Google Shape;846;p106"/>
          <p:cNvSpPr/>
          <p:nvPr/>
        </p:nvSpPr>
        <p:spPr>
          <a:xfrm>
            <a:off x="16234190" y="6852902"/>
            <a:ext cx="8152985"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47" name="Google Shape;847;p10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48" name="Google Shape;848;p10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49" name="Google Shape;849;p106"/>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0" name="Google Shape;850;p10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51" name="Google Shape;851;p106"/>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2" name="Google Shape;852;p106"/>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3" name="Google Shape;853;p106"/>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4" name="Google Shape;854;p106"/>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55" name="Google Shape;855;p106"/>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56" name="Google Shape;856;p106"/>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7" name="Google Shape;857;p106"/>
          <p:cNvCxnSpPr/>
          <p:nvPr/>
        </p:nvCxnSpPr>
        <p:spPr>
          <a:xfrm>
            <a:off x="9548141"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58" name="Google Shape;858;p106"/>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sp>
        <p:nvSpPr>
          <p:cNvPr id="859" name="Google Shape;859;p106"/>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0" name="Google Shape;860;p10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1" name="Google Shape;861;p106"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_Items: numbers 2">
  <p:cSld name="2_Items: numbers 2">
    <p:spTree>
      <p:nvGrpSpPr>
        <p:cNvPr id="1" name="Shape 862"/>
        <p:cNvGrpSpPr/>
        <p:nvPr/>
      </p:nvGrpSpPr>
      <p:grpSpPr>
        <a:xfrm>
          <a:off x="0" y="0"/>
          <a:ext cx="0" cy="0"/>
          <a:chOff x="0" y="0"/>
          <a:chExt cx="0" cy="0"/>
        </a:xfrm>
      </p:grpSpPr>
      <p:sp>
        <p:nvSpPr>
          <p:cNvPr id="863" name="Google Shape;863;p107"/>
          <p:cNvSpPr/>
          <p:nvPr/>
        </p:nvSpPr>
        <p:spPr>
          <a:xfrm>
            <a:off x="-2266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4" name="Google Shape;864;p107"/>
          <p:cNvSpPr/>
          <p:nvPr/>
        </p:nvSpPr>
        <p:spPr>
          <a:xfrm>
            <a:off x="16258752" y="6852902"/>
            <a:ext cx="8128424" cy="6618953"/>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sp>
        <p:nvSpPr>
          <p:cNvPr id="865" name="Google Shape;865;p107"/>
          <p:cNvSpPr/>
          <p:nvPr/>
        </p:nvSpPr>
        <p:spPr>
          <a:xfrm>
            <a:off x="8105765" y="6852902"/>
            <a:ext cx="8175650" cy="6618953"/>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cxnSp>
        <p:nvCxnSpPr>
          <p:cNvPr id="866" name="Google Shape;866;p10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67" name="Google Shape;867;p10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868" name="Google Shape;868;p107"/>
          <p:cNvSpPr txBox="1">
            <a:spLocks noGrp="1"/>
          </p:cNvSpPr>
          <p:nvPr>
            <p:ph type="body" idx="1"/>
          </p:nvPr>
        </p:nvSpPr>
        <p:spPr>
          <a:xfrm>
            <a:off x="1925052"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69" name="Google Shape;869;p10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870" name="Google Shape;870;p107"/>
          <p:cNvSpPr txBox="1">
            <a:spLocks noGrp="1"/>
          </p:cNvSpPr>
          <p:nvPr>
            <p:ph type="body" idx="2"/>
          </p:nvPr>
        </p:nvSpPr>
        <p:spPr>
          <a:xfrm>
            <a:off x="1925052"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1" name="Google Shape;871;p107"/>
          <p:cNvSpPr txBox="1">
            <a:spLocks noGrp="1"/>
          </p:cNvSpPr>
          <p:nvPr>
            <p:ph type="body" idx="3"/>
          </p:nvPr>
        </p:nvSpPr>
        <p:spPr>
          <a:xfrm>
            <a:off x="9596267"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2" name="Google Shape;872;p107"/>
          <p:cNvSpPr txBox="1">
            <a:spLocks noGrp="1"/>
          </p:cNvSpPr>
          <p:nvPr>
            <p:ph type="body" idx="4"/>
          </p:nvPr>
        </p:nvSpPr>
        <p:spPr>
          <a:xfrm>
            <a:off x="9596267" y="9634903"/>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3" name="Google Shape;873;p107"/>
          <p:cNvSpPr txBox="1">
            <a:spLocks noGrp="1"/>
          </p:cNvSpPr>
          <p:nvPr>
            <p:ph type="body" idx="5"/>
          </p:nvPr>
        </p:nvSpPr>
        <p:spPr>
          <a:xfrm>
            <a:off x="17580039" y="7898114"/>
            <a:ext cx="4882084" cy="1635601"/>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74" name="Google Shape;874;p107"/>
          <p:cNvSpPr txBox="1">
            <a:spLocks noGrp="1"/>
          </p:cNvSpPr>
          <p:nvPr>
            <p:ph type="body" idx="6"/>
          </p:nvPr>
        </p:nvSpPr>
        <p:spPr>
          <a:xfrm>
            <a:off x="17580037" y="9689429"/>
            <a:ext cx="4882084" cy="323868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5" name="Google Shape;875;p107"/>
          <p:cNvCxnSpPr/>
          <p:nvPr/>
        </p:nvCxnSpPr>
        <p:spPr>
          <a:xfrm>
            <a:off x="1925052"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6" name="Google Shape;876;p107"/>
          <p:cNvCxnSpPr/>
          <p:nvPr/>
        </p:nvCxnSpPr>
        <p:spPr>
          <a:xfrm>
            <a:off x="17580039" y="9437461"/>
            <a:ext cx="4882084" cy="0"/>
          </a:xfrm>
          <a:prstGeom prst="straightConnector1">
            <a:avLst/>
          </a:prstGeom>
          <a:noFill/>
          <a:ln w="9525" cap="flat" cmpd="sng">
            <a:solidFill>
              <a:schemeClr val="dk1"/>
            </a:solidFill>
            <a:prstDash val="solid"/>
            <a:miter lim="800000"/>
            <a:headEnd type="none" w="sm" len="sm"/>
            <a:tailEnd type="none" w="sm" len="sm"/>
          </a:ln>
        </p:spPr>
      </p:cxnSp>
      <p:cxnSp>
        <p:nvCxnSpPr>
          <p:cNvPr id="877" name="Google Shape;877;p107"/>
          <p:cNvCxnSpPr/>
          <p:nvPr/>
        </p:nvCxnSpPr>
        <p:spPr>
          <a:xfrm>
            <a:off x="9548141" y="9437461"/>
            <a:ext cx="4882084" cy="0"/>
          </a:xfrm>
          <a:prstGeom prst="straightConnector1">
            <a:avLst/>
          </a:prstGeom>
          <a:noFill/>
          <a:ln w="9525" cap="flat" cmpd="sng">
            <a:solidFill>
              <a:schemeClr val="lt1"/>
            </a:solidFill>
            <a:prstDash val="solid"/>
            <a:miter lim="800000"/>
            <a:headEnd type="none" w="sm" len="sm"/>
            <a:tailEnd type="none" w="sm" len="sm"/>
          </a:ln>
        </p:spPr>
      </p:cxnSp>
      <p:sp>
        <p:nvSpPr>
          <p:cNvPr id="878" name="Google Shape;878;p10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9" name="Google Shape;879;p107"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715615" y="713989"/>
            <a:ext cx="731864" cy="650546"/>
          </a:xfrm>
          <a:prstGeom prst="rect">
            <a:avLst/>
          </a:prstGeom>
          <a:noFill/>
          <a:ln>
            <a:noFill/>
          </a:ln>
        </p:spPr>
      </p:pic>
      <p:sp>
        <p:nvSpPr>
          <p:cNvPr id="880" name="Google Shape;880;p107"/>
          <p:cNvSpPr txBox="1">
            <a:spLocks noGrp="1"/>
          </p:cNvSpPr>
          <p:nvPr>
            <p:ph type="body" idx="7"/>
          </p:nvPr>
        </p:nvSpPr>
        <p:spPr>
          <a:xfrm>
            <a:off x="1324936" y="4018555"/>
            <a:ext cx="18939042" cy="2043211"/>
          </a:xfrm>
          <a:prstGeom prst="rect">
            <a:avLst/>
          </a:prstGeom>
          <a:noFill/>
          <a:ln>
            <a:noFill/>
          </a:ln>
        </p:spPr>
        <p:txBody>
          <a:bodyPr spcFirstLastPara="1" wrap="square" lIns="91425" tIns="45700" rIns="91425" bIns="45700" anchor="t" anchorCtr="0">
            <a:noAutofit/>
          </a:bodyPr>
          <a:lstStyle>
            <a:lvl1pPr marL="457200" lvl="0" indent="-228600" algn="l">
              <a:lnSpc>
                <a:spcPct val="112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1">
  <p:cSld name="Table of Content 1">
    <p:bg>
      <p:bgPr>
        <a:solidFill>
          <a:schemeClr val="accent6"/>
        </a:solidFill>
        <a:effectLst/>
      </p:bgPr>
    </p:bg>
    <p:spTree>
      <p:nvGrpSpPr>
        <p:cNvPr id="1" name="Shape 75"/>
        <p:cNvGrpSpPr/>
        <p:nvPr/>
      </p:nvGrpSpPr>
      <p:grpSpPr>
        <a:xfrm>
          <a:off x="0" y="0"/>
          <a:ext cx="0" cy="0"/>
          <a:chOff x="0" y="0"/>
          <a:chExt cx="0" cy="0"/>
        </a:xfrm>
      </p:grpSpPr>
      <p:sp>
        <p:nvSpPr>
          <p:cNvPr id="76" name="Google Shape;76;p35"/>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7" name="Google Shape;77;p35"/>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8" name="Google Shape;78;p35"/>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79" name="Google Shape;79;p35"/>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 name="Google Shape;80;p35"/>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1" name="Google Shape;81;p35"/>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2" name="Google Shape;82;p35"/>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 name="Google Shape;83;p35"/>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4" name="Google Shape;84;p35"/>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5" name="Google Shape;85;p35"/>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 name="Google Shape;86;p35"/>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 name="Google Shape;87;p35"/>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88" name="Google Shape;88;p35"/>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 name="Google Shape;89;p35"/>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0" name="Google Shape;90;p3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1" name="Google Shape;91;p3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Statement 1">
  <p:cSld name="2_Statement 1">
    <p:bg>
      <p:bgPr>
        <a:solidFill>
          <a:schemeClr val="dk1"/>
        </a:solidFill>
        <a:effectLst/>
      </p:bgPr>
    </p:bg>
    <p:spTree>
      <p:nvGrpSpPr>
        <p:cNvPr id="1" name="Shape 881"/>
        <p:cNvGrpSpPr/>
        <p:nvPr/>
      </p:nvGrpSpPr>
      <p:grpSpPr>
        <a:xfrm>
          <a:off x="0" y="0"/>
          <a:ext cx="0" cy="0"/>
          <a:chOff x="0" y="0"/>
          <a:chExt cx="0" cy="0"/>
        </a:xfrm>
      </p:grpSpPr>
      <p:cxnSp>
        <p:nvCxnSpPr>
          <p:cNvPr id="882" name="Google Shape;882;p10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3" name="Google Shape;883;p10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884" name="Google Shape;884;p108"/>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sp>
        <p:nvSpPr>
          <p:cNvPr id="885" name="Google Shape;885;p108"/>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1800"/>
              <a:buNone/>
              <a:defRPr sz="18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86" name="Google Shape;886;p108"/>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Statement 2">
  <p:cSld name="2_Statement 2">
    <p:bg>
      <p:bgPr>
        <a:solidFill>
          <a:schemeClr val="accent6">
            <a:alpha val="60000"/>
          </a:schemeClr>
        </a:solidFill>
        <a:effectLst/>
      </p:bgPr>
    </p:bg>
    <p:spTree>
      <p:nvGrpSpPr>
        <p:cNvPr id="1" name="Shape 887"/>
        <p:cNvGrpSpPr/>
        <p:nvPr/>
      </p:nvGrpSpPr>
      <p:grpSpPr>
        <a:xfrm>
          <a:off x="0" y="0"/>
          <a:ext cx="0" cy="0"/>
          <a:chOff x="0" y="0"/>
          <a:chExt cx="0" cy="0"/>
        </a:xfrm>
      </p:grpSpPr>
      <p:cxnSp>
        <p:nvCxnSpPr>
          <p:cNvPr id="888" name="Google Shape;888;p10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89" name="Google Shape;889;p10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0" name="Google Shape;890;p109"/>
          <p:cNvSpPr txBox="1">
            <a:spLocks noGrp="1"/>
          </p:cNvSpPr>
          <p:nvPr>
            <p:ph type="body" idx="1"/>
          </p:nvPr>
        </p:nvSpPr>
        <p:spPr>
          <a:xfrm>
            <a:off x="17012654" y="1252734"/>
            <a:ext cx="6434824" cy="3020275"/>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91" name="Google Shape;891;p109"/>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2" name="Google Shape;892;p109"/>
          <p:cNvSpPr txBox="1">
            <a:spLocks noGrp="1"/>
          </p:cNvSpPr>
          <p:nvPr>
            <p:ph type="title"/>
          </p:nvPr>
        </p:nvSpPr>
        <p:spPr>
          <a:xfrm>
            <a:off x="939696" y="8101590"/>
            <a:ext cx="12457938" cy="59853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Divider 1">
  <p:cSld name="4_Divider 1">
    <p:bg>
      <p:bgPr>
        <a:solidFill>
          <a:schemeClr val="lt1"/>
        </a:solidFill>
        <a:effectLst/>
      </p:bgPr>
    </p:bg>
    <p:spTree>
      <p:nvGrpSpPr>
        <p:cNvPr id="1" name="Shape 893"/>
        <p:cNvGrpSpPr/>
        <p:nvPr/>
      </p:nvGrpSpPr>
      <p:grpSpPr>
        <a:xfrm>
          <a:off x="0" y="0"/>
          <a:ext cx="0" cy="0"/>
          <a:chOff x="0" y="0"/>
          <a:chExt cx="0" cy="0"/>
        </a:xfrm>
      </p:grpSpPr>
      <p:cxnSp>
        <p:nvCxnSpPr>
          <p:cNvPr id="894" name="Google Shape;894;p110"/>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895" name="Google Shape;895;p110" descr="Google Shape;29;p125"/>
          <p:cNvPicPr preferRelativeResize="0"/>
          <p:nvPr/>
        </p:nvPicPr>
        <p:blipFill rotWithShape="1">
          <a:blip r:embed="rId2">
            <a:alphaModFix/>
          </a:blip>
          <a:srcRect t="28499" b="28499"/>
          <a:stretch/>
        </p:blipFill>
        <p:spPr>
          <a:xfrm>
            <a:off x="-2" y="0"/>
            <a:ext cx="24384003" cy="7003844"/>
          </a:xfrm>
          <a:prstGeom prst="rect">
            <a:avLst/>
          </a:prstGeom>
          <a:noFill/>
          <a:ln>
            <a:noFill/>
          </a:ln>
        </p:spPr>
      </p:pic>
      <p:sp>
        <p:nvSpPr>
          <p:cNvPr id="896" name="Google Shape;896;p110"/>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97" name="Google Shape;897;p11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898" name="Google Shape;898;p11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899" name="Google Shape;899;p110"/>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_Divider 1">
  <p:cSld name="5_Divider 1">
    <p:bg>
      <p:bgPr>
        <a:solidFill>
          <a:schemeClr val="dk1"/>
        </a:solidFill>
        <a:effectLst/>
      </p:bgPr>
    </p:bg>
    <p:spTree>
      <p:nvGrpSpPr>
        <p:cNvPr id="1" name="Shape 900"/>
        <p:cNvGrpSpPr/>
        <p:nvPr/>
      </p:nvGrpSpPr>
      <p:grpSpPr>
        <a:xfrm>
          <a:off x="0" y="0"/>
          <a:ext cx="0" cy="0"/>
          <a:chOff x="0" y="0"/>
          <a:chExt cx="0" cy="0"/>
        </a:xfrm>
      </p:grpSpPr>
      <p:pic>
        <p:nvPicPr>
          <p:cNvPr id="901" name="Google Shape;901;p111" descr="Image"/>
          <p:cNvPicPr preferRelativeResize="0"/>
          <p:nvPr/>
        </p:nvPicPr>
        <p:blipFill rotWithShape="1">
          <a:blip r:embed="rId2">
            <a:alphaModFix amt="14999"/>
          </a:blip>
          <a:srcRect t="7586" r="1028" b="3403"/>
          <a:stretch/>
        </p:blipFill>
        <p:spPr>
          <a:xfrm>
            <a:off x="0" y="0"/>
            <a:ext cx="24401637" cy="14630400"/>
          </a:xfrm>
          <a:prstGeom prst="rect">
            <a:avLst/>
          </a:prstGeom>
          <a:noFill/>
          <a:ln>
            <a:noFill/>
          </a:ln>
        </p:spPr>
      </p:pic>
      <p:cxnSp>
        <p:nvCxnSpPr>
          <p:cNvPr id="902" name="Google Shape;902;p11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3" name="Google Shape;903;p11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904" name="Google Shape;904;p111"/>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905" name="Google Shape;905;p111"/>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Divider 2">
  <p:cSld name="2_Divider 2">
    <p:bg>
      <p:bgPr>
        <a:solidFill>
          <a:schemeClr val="dk1"/>
        </a:solidFill>
        <a:effectLst/>
      </p:bgPr>
    </p:bg>
    <p:spTree>
      <p:nvGrpSpPr>
        <p:cNvPr id="1" name="Shape 906"/>
        <p:cNvGrpSpPr/>
        <p:nvPr/>
      </p:nvGrpSpPr>
      <p:grpSpPr>
        <a:xfrm>
          <a:off x="0" y="0"/>
          <a:ext cx="0" cy="0"/>
          <a:chOff x="0" y="0"/>
          <a:chExt cx="0" cy="0"/>
        </a:xfrm>
      </p:grpSpPr>
      <p:cxnSp>
        <p:nvCxnSpPr>
          <p:cNvPr id="907" name="Google Shape;907;p11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cxnSp>
        <p:nvCxnSpPr>
          <p:cNvPr id="908" name="Google Shape;908;p11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09" name="Google Shape;909;p11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
        <p:nvSpPr>
          <p:cNvPr id="910" name="Google Shape;910;p11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End slide">
  <p:cSld name="2_End slide">
    <p:spTree>
      <p:nvGrpSpPr>
        <p:cNvPr id="1" name="Shape 911"/>
        <p:cNvGrpSpPr/>
        <p:nvPr/>
      </p:nvGrpSpPr>
      <p:grpSpPr>
        <a:xfrm>
          <a:off x="0" y="0"/>
          <a:ext cx="0" cy="0"/>
          <a:chOff x="0" y="0"/>
          <a:chExt cx="0" cy="0"/>
        </a:xfrm>
      </p:grpSpPr>
      <p:pic>
        <p:nvPicPr>
          <p:cNvPr id="912" name="Google Shape;912;p113" descr="tre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96494" y="6771265"/>
            <a:ext cx="1594185" cy="1417054"/>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5"/>
          <p:cNvSpPr/>
          <p:nvPr/>
        </p:nvSpPr>
        <p:spPr>
          <a:xfrm>
            <a:off x="0" y="2176235"/>
            <a:ext cx="21285200"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08240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26"/>
          <p:cNvSpPr txBox="1">
            <a:spLocks noGrp="1"/>
          </p:cNvSpPr>
          <p:nvPr>
            <p:ph type="body" idx="1"/>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7" name="Google Shape;17;p26"/>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8" name="Google Shape;18;p2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9" name="Google Shape;19;p26"/>
          <p:cNvSpPr txBox="1">
            <a:spLocks noGrp="1"/>
          </p:cNvSpPr>
          <p:nvPr>
            <p:ph type="body" idx="2"/>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20" name="Google Shape;20;p26"/>
          <p:cNvSpPr txBox="1">
            <a:spLocks noGrp="1"/>
          </p:cNvSpPr>
          <p:nvPr>
            <p:ph type="body" idx="3"/>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21" name="Google Shape;21;p26"/>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22" name="Google Shape;22;p2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26"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094841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Half content">
  <p:cSld name="Half content">
    <p:spTree>
      <p:nvGrpSpPr>
        <p:cNvPr id="1" name="Shape 33"/>
        <p:cNvGrpSpPr/>
        <p:nvPr/>
      </p:nvGrpSpPr>
      <p:grpSpPr>
        <a:xfrm>
          <a:off x="0" y="0"/>
          <a:ext cx="0" cy="0"/>
          <a:chOff x="0" y="0"/>
          <a:chExt cx="0" cy="0"/>
        </a:xfrm>
      </p:grpSpPr>
      <p:cxnSp>
        <p:nvCxnSpPr>
          <p:cNvPr id="34" name="Google Shape;34;p2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35" name="Google Shape;35;p28"/>
          <p:cNvSpPr txBox="1">
            <a:spLocks noGrp="1"/>
          </p:cNvSpPr>
          <p:nvPr>
            <p:ph type="title"/>
          </p:nvPr>
        </p:nvSpPr>
        <p:spPr>
          <a:xfrm>
            <a:off x="1346199" y="1480782"/>
            <a:ext cx="95907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p:nvPr/>
        </p:nvSpPr>
        <p:spPr>
          <a:xfrm>
            <a:off x="12568517" y="0"/>
            <a:ext cx="11818657" cy="14630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 name="Google Shape;37;p2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38" name="Google Shape;38;p2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39" name="Google Shape;39;p28"/>
          <p:cNvSpPr txBox="1">
            <a:spLocks noGrp="1"/>
          </p:cNvSpPr>
          <p:nvPr>
            <p:ph type="body" idx="1"/>
          </p:nvPr>
        </p:nvSpPr>
        <p:spPr>
          <a:xfrm>
            <a:off x="1324936" y="4018553"/>
            <a:ext cx="9612005"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1324936" y="6074017"/>
            <a:ext cx="9612006"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pic>
        <p:nvPicPr>
          <p:cNvPr id="2" name="Google Shape;55;p30" descr="tree.png">
            <a:extLst>
              <a:ext uri="{FF2B5EF4-FFF2-40B4-BE49-F238E27FC236}">
                <a16:creationId xmlns:a16="http://schemas.microsoft.com/office/drawing/2014/main" id="{D3C6051B-FD90-942E-B2E4-B0A89FE99C43}"/>
              </a:ext>
            </a:extLst>
          </p:cNvPr>
          <p:cNvPicPr preferRelativeResize="0"/>
          <p:nvPr userDrawn="1"/>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3803930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chemeClr val="lt1"/>
        </a:solidFill>
        <a:effectLst/>
      </p:bgPr>
    </p:bg>
    <p:spTree>
      <p:nvGrpSpPr>
        <p:cNvPr id="1" name="Shape 41"/>
        <p:cNvGrpSpPr/>
        <p:nvPr/>
      </p:nvGrpSpPr>
      <p:grpSpPr>
        <a:xfrm>
          <a:off x="0" y="0"/>
          <a:ext cx="0" cy="0"/>
          <a:chOff x="0" y="0"/>
          <a:chExt cx="0" cy="0"/>
        </a:xfrm>
      </p:grpSpPr>
      <p:cxnSp>
        <p:nvCxnSpPr>
          <p:cNvPr id="42" name="Google Shape;42;p29"/>
          <p:cNvCxnSpPr/>
          <p:nvPr/>
        </p:nvCxnSpPr>
        <p:spPr>
          <a:xfrm>
            <a:off x="925597" y="828092"/>
            <a:ext cx="22521880" cy="0"/>
          </a:xfrm>
          <a:prstGeom prst="straightConnector1">
            <a:avLst/>
          </a:prstGeom>
          <a:noFill/>
          <a:ln w="155575" cap="flat" cmpd="sng">
            <a:solidFill>
              <a:schemeClr val="lt2"/>
            </a:solidFill>
            <a:prstDash val="solid"/>
            <a:miter lim="800000"/>
            <a:headEnd type="none" w="sm" len="sm"/>
            <a:tailEnd type="none" w="sm" len="sm"/>
          </a:ln>
        </p:spPr>
      </p:cxnSp>
      <p:pic>
        <p:nvPicPr>
          <p:cNvPr id="43" name="Google Shape;43;p29" descr="Google Shape;29;p125"/>
          <p:cNvPicPr preferRelativeResize="0"/>
          <p:nvPr/>
        </p:nvPicPr>
        <p:blipFill rotWithShape="1">
          <a:blip r:embed="rId2">
            <a:alphaModFix/>
          </a:blip>
          <a:srcRect/>
          <a:stretch/>
        </p:blipFill>
        <p:spPr>
          <a:xfrm>
            <a:off x="-2" y="0"/>
            <a:ext cx="24384003" cy="7003844"/>
          </a:xfrm>
          <a:prstGeom prst="rect">
            <a:avLst/>
          </a:prstGeom>
          <a:noFill/>
          <a:ln>
            <a:noFill/>
          </a:ln>
        </p:spPr>
      </p:pic>
      <p:sp>
        <p:nvSpPr>
          <p:cNvPr id="44" name="Google Shape;44;p29"/>
          <p:cNvSpPr/>
          <p:nvPr/>
        </p:nvSpPr>
        <p:spPr>
          <a:xfrm>
            <a:off x="-10927" y="3118"/>
            <a:ext cx="9398635" cy="14627282"/>
          </a:xfrm>
          <a:prstGeom prst="rect">
            <a:avLst/>
          </a:prstGeom>
          <a:solidFill>
            <a:schemeClr val="accent6">
              <a:alpha val="8352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5" name="Google Shape;45;p2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46" name="Google Shape;46;p2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1500"/>
              <a:buFont typeface="Proxima Nova"/>
              <a:buNone/>
            </a:pPr>
            <a:fld id="{00000000-1234-1234-1234-123412341234}" type="slidenum">
              <a:rPr lang="en-US" sz="1500" b="0" i="0" u="none" strike="noStrike" cap="none">
                <a:solidFill>
                  <a:schemeClr val="dk1"/>
                </a:solidFill>
                <a:latin typeface="Proxima Nova Rg"/>
                <a:ea typeface="Proxima Nova Rg"/>
                <a:cs typeface="Proxima Nova Rg"/>
                <a:sym typeface="Proxima Nova"/>
              </a:rPr>
              <a:t>‹#›</a:t>
            </a:fld>
            <a:endParaRPr sz="1500" b="0" i="0" u="none" strike="noStrike" cap="none">
              <a:solidFill>
                <a:schemeClr val="dk1"/>
              </a:solidFill>
              <a:latin typeface="Proxima Nova Rg"/>
              <a:ea typeface="Proxima Nova Rg"/>
              <a:cs typeface="Proxima Nova Rg"/>
              <a:sym typeface="Proxima Nova"/>
            </a:endParaRPr>
          </a:p>
        </p:txBody>
      </p:sp>
      <p:sp>
        <p:nvSpPr>
          <p:cNvPr id="47" name="Google Shape;47;p29"/>
          <p:cNvSpPr txBox="1">
            <a:spLocks noGrp="1"/>
          </p:cNvSpPr>
          <p:nvPr>
            <p:ph type="title"/>
          </p:nvPr>
        </p:nvSpPr>
        <p:spPr>
          <a:xfrm>
            <a:off x="939696" y="8101591"/>
            <a:ext cx="12457938" cy="4626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310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2">
  <p:cSld name="Table of Content 2">
    <p:bg>
      <p:bgPr>
        <a:solidFill>
          <a:schemeClr val="accent5"/>
        </a:solidFill>
        <a:effectLst/>
      </p:bgPr>
    </p:bg>
    <p:spTree>
      <p:nvGrpSpPr>
        <p:cNvPr id="1" name="Shape 92"/>
        <p:cNvGrpSpPr/>
        <p:nvPr/>
      </p:nvGrpSpPr>
      <p:grpSpPr>
        <a:xfrm>
          <a:off x="0" y="0"/>
          <a:ext cx="0" cy="0"/>
          <a:chOff x="0" y="0"/>
          <a:chExt cx="0" cy="0"/>
        </a:xfrm>
      </p:grpSpPr>
      <p:sp>
        <p:nvSpPr>
          <p:cNvPr id="93" name="Google Shape;93;p36"/>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4" name="Google Shape;94;p36"/>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5" name="Google Shape;95;p36"/>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6" name="Google Shape;96;p36"/>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7" name="Google Shape;97;p36"/>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8" name="Google Shape;98;p36"/>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9" name="Google Shape;99;p36"/>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0" name="Google Shape;100;p36"/>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101" name="Google Shape;101;p36"/>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102" name="Google Shape;102;p36"/>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6"/>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4" name="Google Shape;104;p36"/>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5" name="Google Shape;105;p36"/>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6" name="Google Shape;106;p36"/>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7" name="Google Shape;107;p36"/>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8" name="Google Shape;108;p36"/>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09" name="Google Shape;109;p36"/>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0" name="Google Shape;110;p36"/>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11" name="Google Shape;111;p36"/>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12" name="Google Shape;112;p36"/>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3" name="Google Shape;113;p36"/>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114" name="Google Shape;114;p3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8"/>
        <p:cNvGrpSpPr/>
        <p:nvPr/>
      </p:nvGrpSpPr>
      <p:grpSpPr>
        <a:xfrm>
          <a:off x="0" y="0"/>
          <a:ext cx="0" cy="0"/>
          <a:chOff x="0" y="0"/>
          <a:chExt cx="0" cy="0"/>
        </a:xfrm>
      </p:grpSpPr>
      <p:cxnSp>
        <p:nvCxnSpPr>
          <p:cNvPr id="49" name="Google Shape;49;p30"/>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0" name="Google Shape;50;p30"/>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51" name="Google Shape;51;p30"/>
          <p:cNvSpPr txBox="1">
            <a:spLocks noGrp="1"/>
          </p:cNvSpPr>
          <p:nvPr>
            <p:ph type="body" idx="1"/>
          </p:nvPr>
        </p:nvSpPr>
        <p:spPr>
          <a:xfrm>
            <a:off x="12329676"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52" name="Google Shape;52;p30"/>
          <p:cNvSpPr txBox="1">
            <a:spLocks noGrp="1"/>
          </p:cNvSpPr>
          <p:nvPr>
            <p:ph type="body" idx="2"/>
          </p:nvPr>
        </p:nvSpPr>
        <p:spPr>
          <a:xfrm>
            <a:off x="1324938" y="6646864"/>
            <a:ext cx="10050462" cy="6121402"/>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2001"/>
              </a:spcBef>
              <a:spcAft>
                <a:spcPts val="0"/>
              </a:spcAft>
              <a:buClr>
                <a:schemeClr val="accent5"/>
              </a:buClr>
              <a:buSzPts val="1800"/>
              <a:buFont typeface="Arial"/>
              <a:buChar char="•"/>
              <a:defRPr sz="18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53" name="Google Shape;53;p30"/>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54" name="Google Shape;54;p30"/>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30"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56" name="Google Shape;56;p30"/>
          <p:cNvSpPr txBox="1">
            <a:spLocks noGrp="1"/>
          </p:cNvSpPr>
          <p:nvPr>
            <p:ph type="body" idx="3"/>
          </p:nvPr>
        </p:nvSpPr>
        <p:spPr>
          <a:xfrm>
            <a:off x="1346200" y="4016376"/>
            <a:ext cx="18939436" cy="2426955"/>
          </a:xfrm>
          <a:prstGeom prst="rect">
            <a:avLst/>
          </a:prstGeom>
          <a:noFill/>
          <a:ln>
            <a:noFill/>
          </a:ln>
        </p:spPr>
        <p:txBody>
          <a:bodyPr spcFirstLastPara="1" wrap="square" lIns="91425" tIns="45700" rIns="91425" bIns="45700" anchor="t" anchorCtr="0">
            <a:noAutofit/>
          </a:bodyPr>
          <a:lstStyle>
            <a:lvl1pPr marL="457200" marR="0" lvl="0" indent="-228600" algn="l">
              <a:lnSpc>
                <a:spcPct val="114000"/>
              </a:lnSpc>
              <a:spcBef>
                <a:spcPts val="2001"/>
              </a:spcBef>
              <a:spcAft>
                <a:spcPts val="0"/>
              </a:spcAft>
              <a:buClr>
                <a:schemeClr val="dk2"/>
              </a:buClr>
              <a:buSzPts val="5200"/>
              <a:buFont typeface="Arial"/>
              <a:buNone/>
              <a:defRPr sz="5200">
                <a:solidFill>
                  <a:schemeClr val="dk2"/>
                </a:solidFill>
                <a:latin typeface="Proxima Nova Rg"/>
                <a:ea typeface="Proxima Nova Rg"/>
                <a:cs typeface="Proxima Nova Rg"/>
                <a:sym typeface="Proxima Nova"/>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0489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57"/>
        <p:cNvGrpSpPr/>
        <p:nvPr/>
      </p:nvGrpSpPr>
      <p:grpSpPr>
        <a:xfrm>
          <a:off x="0" y="0"/>
          <a:ext cx="0" cy="0"/>
          <a:chOff x="0" y="0"/>
          <a:chExt cx="0" cy="0"/>
        </a:xfrm>
      </p:grpSpPr>
      <p:cxnSp>
        <p:nvCxnSpPr>
          <p:cNvPr id="58" name="Google Shape;58;p31"/>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59" name="Google Shape;59;p31"/>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60" name="Google Shape;60;p31"/>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61" name="Google Shape;61;p31"/>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Google Shape;23;p26" descr="tree.png">
            <a:extLst>
              <a:ext uri="{FF2B5EF4-FFF2-40B4-BE49-F238E27FC236}">
                <a16:creationId xmlns:a16="http://schemas.microsoft.com/office/drawing/2014/main" id="{DB46144A-A7D1-273E-3824-4BD01AA21DF0}"/>
              </a:ext>
            </a:extLst>
          </p:cNvPr>
          <p:cNvPicPr preferRelativeResize="0"/>
          <p:nvPr userDrawn="1"/>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1190347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dk1"/>
        </a:solidFill>
        <a:effectLst/>
      </p:bgPr>
    </p:bg>
    <p:spTree>
      <p:nvGrpSpPr>
        <p:cNvPr id="1" name="Shape 62"/>
        <p:cNvGrpSpPr/>
        <p:nvPr/>
      </p:nvGrpSpPr>
      <p:grpSpPr>
        <a:xfrm>
          <a:off x="0" y="0"/>
          <a:ext cx="0" cy="0"/>
          <a:chOff x="0" y="0"/>
          <a:chExt cx="0" cy="0"/>
        </a:xfrm>
      </p:grpSpPr>
      <p:pic>
        <p:nvPicPr>
          <p:cNvPr id="63" name="Google Shape;63;p32" descr="Image"/>
          <p:cNvPicPr preferRelativeResize="0"/>
          <p:nvPr/>
        </p:nvPicPr>
        <p:blipFill rotWithShape="1">
          <a:blip r:embed="rId2">
            <a:alphaModFix amt="14999"/>
          </a:blip>
          <a:srcRect/>
          <a:stretch/>
        </p:blipFill>
        <p:spPr>
          <a:xfrm>
            <a:off x="0" y="0"/>
            <a:ext cx="24401637" cy="14630400"/>
          </a:xfrm>
          <a:prstGeom prst="rect">
            <a:avLst/>
          </a:prstGeom>
          <a:noFill/>
          <a:ln>
            <a:noFill/>
          </a:ln>
        </p:spPr>
      </p:pic>
      <p:cxnSp>
        <p:nvCxnSpPr>
          <p:cNvPr id="64" name="Google Shape;64;p32"/>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65" name="Google Shape;65;p32"/>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cxnSp>
        <p:nvCxnSpPr>
          <p:cNvPr id="66" name="Google Shape;66;p32"/>
          <p:cNvCxnSpPr/>
          <p:nvPr/>
        </p:nvCxnSpPr>
        <p:spPr>
          <a:xfrm>
            <a:off x="10885532" y="6063480"/>
            <a:ext cx="2188975" cy="0"/>
          </a:xfrm>
          <a:prstGeom prst="straightConnector1">
            <a:avLst/>
          </a:prstGeom>
          <a:noFill/>
          <a:ln w="155575" cap="flat" cmpd="sng">
            <a:solidFill>
              <a:schemeClr val="lt2"/>
            </a:solidFill>
            <a:prstDash val="solid"/>
            <a:miter lim="800000"/>
            <a:headEnd type="none" w="sm" len="sm"/>
            <a:tailEnd type="none" w="sm" len="sm"/>
          </a:ln>
        </p:spPr>
      </p:cxnSp>
      <p:sp>
        <p:nvSpPr>
          <p:cNvPr id="67" name="Google Shape;67;p3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6837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pic>
        <p:nvPicPr>
          <p:cNvPr id="69" name="Google Shape;69;p33" descr="tree.png"/>
          <p:cNvPicPr preferRelativeResize="0"/>
          <p:nvPr/>
        </p:nvPicPr>
        <p:blipFill rotWithShape="1">
          <a:blip r:embed="rId2">
            <a:alphaModFix/>
          </a:blip>
          <a:srcRect/>
          <a:stretch/>
        </p:blipFill>
        <p:spPr>
          <a:xfrm>
            <a:off x="11396494" y="6771265"/>
            <a:ext cx="1594185" cy="1417054"/>
          </a:xfrm>
          <a:prstGeom prst="rect">
            <a:avLst/>
          </a:prstGeom>
          <a:noFill/>
          <a:ln>
            <a:noFill/>
          </a:ln>
        </p:spPr>
      </p:pic>
    </p:spTree>
    <p:extLst>
      <p:ext uri="{BB962C8B-B14F-4D97-AF65-F5344CB8AC3E}">
        <p14:creationId xmlns:p14="http://schemas.microsoft.com/office/powerpoint/2010/main" val="1654000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
        <p:nvSpPr>
          <p:cNvPr id="71" name="Google Shape;71;p34"/>
          <p:cNvSpPr/>
          <p:nvPr/>
        </p:nvSpPr>
        <p:spPr>
          <a:xfrm>
            <a:off x="0" y="1054102"/>
            <a:ext cx="15477035" cy="10277929"/>
          </a:xfrm>
          <a:prstGeom prst="rect">
            <a:avLst/>
          </a:pr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79">
              <a:solidFill>
                <a:schemeClr val="lt1"/>
              </a:solidFill>
              <a:latin typeface="Calibri"/>
              <a:ea typeface="Calibri"/>
              <a:cs typeface="Calibri"/>
              <a:sym typeface="Calibri"/>
            </a:endParaRPr>
          </a:p>
        </p:txBody>
      </p:sp>
      <p:pic>
        <p:nvPicPr>
          <p:cNvPr id="72" name="Google Shape;72;p34" descr="Logo&#10;&#10;Description automatically generated"/>
          <p:cNvPicPr preferRelativeResize="0"/>
          <p:nvPr/>
        </p:nvPicPr>
        <p:blipFill rotWithShape="1">
          <a:blip r:embed="rId2">
            <a:alphaModFix/>
          </a:blip>
          <a:srcRect/>
          <a:stretch/>
        </p:blipFill>
        <p:spPr>
          <a:xfrm>
            <a:off x="18926251" y="12802934"/>
            <a:ext cx="4248299" cy="834882"/>
          </a:xfrm>
          <a:prstGeom prst="rect">
            <a:avLst/>
          </a:prstGeom>
          <a:noFill/>
          <a:ln>
            <a:noFill/>
          </a:ln>
        </p:spPr>
      </p:pic>
      <p:sp>
        <p:nvSpPr>
          <p:cNvPr id="73" name="Google Shape;73;p34"/>
          <p:cNvSpPr txBox="1">
            <a:spLocks noGrp="1"/>
          </p:cNvSpPr>
          <p:nvPr>
            <p:ph type="ctrTitle"/>
          </p:nvPr>
        </p:nvSpPr>
        <p:spPr>
          <a:xfrm>
            <a:off x="13049400" y="2394376"/>
            <a:ext cx="9255431" cy="52473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2004"/>
              <a:buFont typeface="Bebas Neue"/>
              <a:buNone/>
              <a:defRPr sz="12004">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a:off x="13049400" y="7641772"/>
            <a:ext cx="9255431" cy="1725613"/>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2001"/>
              </a:spcBef>
              <a:spcAft>
                <a:spcPts val="0"/>
              </a:spcAft>
              <a:buClr>
                <a:schemeClr val="dk1"/>
              </a:buClr>
              <a:buSzPts val="3200"/>
              <a:buNone/>
              <a:defRPr sz="3200"/>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5052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able of Content 1">
  <p:cSld name="Table of Content 1">
    <p:bg>
      <p:bgPr>
        <a:solidFill>
          <a:schemeClr val="accent6"/>
        </a:solidFill>
        <a:effectLst/>
      </p:bgPr>
    </p:bg>
    <p:spTree>
      <p:nvGrpSpPr>
        <p:cNvPr id="1" name="Shape 75"/>
        <p:cNvGrpSpPr/>
        <p:nvPr/>
      </p:nvGrpSpPr>
      <p:grpSpPr>
        <a:xfrm>
          <a:off x="0" y="0"/>
          <a:ext cx="0" cy="0"/>
          <a:chOff x="0" y="0"/>
          <a:chExt cx="0" cy="0"/>
        </a:xfrm>
      </p:grpSpPr>
      <p:sp>
        <p:nvSpPr>
          <p:cNvPr id="76" name="Google Shape;76;p35"/>
          <p:cNvSpPr txBox="1">
            <a:spLocks noGrp="1"/>
          </p:cNvSpPr>
          <p:nvPr>
            <p:ph type="body" idx="1"/>
          </p:nvPr>
        </p:nvSpPr>
        <p:spPr>
          <a:xfrm>
            <a:off x="10894174"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77" name="Google Shape;77;p35"/>
          <p:cNvSpPr txBox="1">
            <a:spLocks noGrp="1"/>
          </p:cNvSpPr>
          <p:nvPr>
            <p:ph type="body" idx="2"/>
          </p:nvPr>
        </p:nvSpPr>
        <p:spPr>
          <a:xfrm>
            <a:off x="12241716"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78" name="Google Shape;78;p35"/>
          <p:cNvCxnSpPr/>
          <p:nvPr/>
        </p:nvCxnSpPr>
        <p:spPr>
          <a:xfrm>
            <a:off x="10966369"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79" name="Google Shape;79;p35"/>
          <p:cNvSpPr txBox="1">
            <a:spLocks noGrp="1"/>
          </p:cNvSpPr>
          <p:nvPr>
            <p:ph type="body" idx="3"/>
          </p:nvPr>
        </p:nvSpPr>
        <p:spPr>
          <a:xfrm>
            <a:off x="10894174"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0" name="Google Shape;80;p35"/>
          <p:cNvSpPr txBox="1">
            <a:spLocks noGrp="1"/>
          </p:cNvSpPr>
          <p:nvPr>
            <p:ph type="body" idx="4"/>
          </p:nvPr>
        </p:nvSpPr>
        <p:spPr>
          <a:xfrm>
            <a:off x="12241716"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1" name="Google Shape;81;p35"/>
          <p:cNvCxnSpPr/>
          <p:nvPr/>
        </p:nvCxnSpPr>
        <p:spPr>
          <a:xfrm>
            <a:off x="10966369" y="8101073"/>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2" name="Google Shape;82;p35"/>
          <p:cNvSpPr txBox="1">
            <a:spLocks noGrp="1"/>
          </p:cNvSpPr>
          <p:nvPr>
            <p:ph type="body" idx="5"/>
          </p:nvPr>
        </p:nvSpPr>
        <p:spPr>
          <a:xfrm>
            <a:off x="16236196" y="5419610"/>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3" name="Google Shape;83;p35"/>
          <p:cNvSpPr txBox="1">
            <a:spLocks noGrp="1"/>
          </p:cNvSpPr>
          <p:nvPr>
            <p:ph type="body" idx="6"/>
          </p:nvPr>
        </p:nvSpPr>
        <p:spPr>
          <a:xfrm>
            <a:off x="17583735" y="54005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4" name="Google Shape;84;p35"/>
          <p:cNvCxnSpPr/>
          <p:nvPr/>
        </p:nvCxnSpPr>
        <p:spPr>
          <a:xfrm>
            <a:off x="16308388" y="5381935"/>
            <a:ext cx="3826040" cy="0"/>
          </a:xfrm>
          <a:prstGeom prst="straightConnector1">
            <a:avLst/>
          </a:prstGeom>
          <a:noFill/>
          <a:ln w="9525" cap="flat" cmpd="sng">
            <a:solidFill>
              <a:schemeClr val="dk1"/>
            </a:solidFill>
            <a:prstDash val="solid"/>
            <a:miter lim="800000"/>
            <a:headEnd type="none" w="sm" len="sm"/>
            <a:tailEnd type="none" w="sm" len="sm"/>
          </a:ln>
        </p:spPr>
      </p:cxnSp>
      <p:sp>
        <p:nvSpPr>
          <p:cNvPr id="85" name="Google Shape;85;p35"/>
          <p:cNvSpPr txBox="1">
            <a:spLocks noGrp="1"/>
          </p:cNvSpPr>
          <p:nvPr>
            <p:ph type="body" idx="7"/>
          </p:nvPr>
        </p:nvSpPr>
        <p:spPr>
          <a:xfrm>
            <a:off x="16236196" y="8138746"/>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dk1"/>
              </a:buClr>
              <a:buSzPts val="6001"/>
              <a:buNone/>
              <a:defRPr sz="6001" b="1" i="0">
                <a:solidFill>
                  <a:schemeClr val="dk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86" name="Google Shape;86;p35"/>
          <p:cNvSpPr txBox="1">
            <a:spLocks noGrp="1"/>
          </p:cNvSpPr>
          <p:nvPr>
            <p:ph type="body" idx="8"/>
          </p:nvPr>
        </p:nvSpPr>
        <p:spPr>
          <a:xfrm>
            <a:off x="17583735" y="8119738"/>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dk1"/>
              </a:buClr>
              <a:buSzPts val="2200"/>
              <a:buNone/>
              <a:defRPr sz="2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87" name="Google Shape;87;p35"/>
          <p:cNvCxnSpPr/>
          <p:nvPr/>
        </p:nvCxnSpPr>
        <p:spPr>
          <a:xfrm>
            <a:off x="16308388" y="8101073"/>
            <a:ext cx="3826040" cy="0"/>
          </a:xfrm>
          <a:prstGeom prst="straightConnector1">
            <a:avLst/>
          </a:prstGeom>
          <a:noFill/>
          <a:ln w="9525" cap="flat" cmpd="sng">
            <a:solidFill>
              <a:schemeClr val="dk1"/>
            </a:solidFill>
            <a:prstDash val="solid"/>
            <a:miter lim="800000"/>
            <a:headEnd type="none" w="sm" len="sm"/>
            <a:tailEnd type="none" w="sm" len="sm"/>
          </a:ln>
        </p:spPr>
      </p:cxnSp>
      <p:cxnSp>
        <p:nvCxnSpPr>
          <p:cNvPr id="88" name="Google Shape;88;p35"/>
          <p:cNvCxnSpPr/>
          <p:nvPr/>
        </p:nvCxnSpPr>
        <p:spPr>
          <a:xfrm>
            <a:off x="925597" y="828092"/>
            <a:ext cx="22521880" cy="0"/>
          </a:xfrm>
          <a:prstGeom prst="straightConnector1">
            <a:avLst/>
          </a:prstGeom>
          <a:noFill/>
          <a:ln w="155575" cap="flat" cmpd="sng">
            <a:solidFill>
              <a:schemeClr val="accent4"/>
            </a:solidFill>
            <a:prstDash val="solid"/>
            <a:miter lim="800000"/>
            <a:headEnd type="none" w="sm" len="sm"/>
            <a:tailEnd type="none" w="sm" len="sm"/>
          </a:ln>
        </p:spPr>
      </p:cxnSp>
      <p:sp>
        <p:nvSpPr>
          <p:cNvPr id="89" name="Google Shape;89;p35"/>
          <p:cNvSpPr txBox="1">
            <a:spLocks noGrp="1"/>
          </p:cNvSpPr>
          <p:nvPr>
            <p:ph type="title"/>
          </p:nvPr>
        </p:nvSpPr>
        <p:spPr>
          <a:xfrm>
            <a:off x="1346199" y="5254542"/>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0" name="Google Shape;90;p35"/>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91" name="Google Shape;91;p35"/>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2389143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able of Content 2">
  <p:cSld name="Table of Content 2">
    <p:bg>
      <p:bgPr>
        <a:solidFill>
          <a:schemeClr val="accent5"/>
        </a:solidFill>
        <a:effectLst/>
      </p:bgPr>
    </p:bg>
    <p:spTree>
      <p:nvGrpSpPr>
        <p:cNvPr id="1" name="Shape 92"/>
        <p:cNvGrpSpPr/>
        <p:nvPr/>
      </p:nvGrpSpPr>
      <p:grpSpPr>
        <a:xfrm>
          <a:off x="0" y="0"/>
          <a:ext cx="0" cy="0"/>
          <a:chOff x="0" y="0"/>
          <a:chExt cx="0" cy="0"/>
        </a:xfrm>
      </p:grpSpPr>
      <p:sp>
        <p:nvSpPr>
          <p:cNvPr id="93" name="Google Shape;93;p36"/>
          <p:cNvSpPr txBox="1">
            <a:spLocks noGrp="1"/>
          </p:cNvSpPr>
          <p:nvPr>
            <p:ph type="body" idx="1"/>
          </p:nvPr>
        </p:nvSpPr>
        <p:spPr>
          <a:xfrm>
            <a:off x="10894174"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4" name="Google Shape;94;p36"/>
          <p:cNvCxnSpPr/>
          <p:nvPr/>
        </p:nvCxnSpPr>
        <p:spPr>
          <a:xfrm>
            <a:off x="10966369"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5" name="Google Shape;95;p36"/>
          <p:cNvSpPr txBox="1">
            <a:spLocks noGrp="1"/>
          </p:cNvSpPr>
          <p:nvPr>
            <p:ph type="body" idx="2"/>
          </p:nvPr>
        </p:nvSpPr>
        <p:spPr>
          <a:xfrm>
            <a:off x="10894174"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6" name="Google Shape;96;p36"/>
          <p:cNvCxnSpPr/>
          <p:nvPr/>
        </p:nvCxnSpPr>
        <p:spPr>
          <a:xfrm>
            <a:off x="10966369" y="6747761"/>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7" name="Google Shape;97;p36"/>
          <p:cNvSpPr txBox="1">
            <a:spLocks noGrp="1"/>
          </p:cNvSpPr>
          <p:nvPr>
            <p:ph type="body" idx="3"/>
          </p:nvPr>
        </p:nvSpPr>
        <p:spPr>
          <a:xfrm>
            <a:off x="16236196" y="4066298"/>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98" name="Google Shape;98;p36"/>
          <p:cNvCxnSpPr/>
          <p:nvPr/>
        </p:nvCxnSpPr>
        <p:spPr>
          <a:xfrm>
            <a:off x="16308388" y="4028623"/>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99" name="Google Shape;99;p36"/>
          <p:cNvSpPr txBox="1">
            <a:spLocks noGrp="1"/>
          </p:cNvSpPr>
          <p:nvPr>
            <p:ph type="body" idx="4"/>
          </p:nvPr>
        </p:nvSpPr>
        <p:spPr>
          <a:xfrm>
            <a:off x="16236196" y="6785434"/>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0" name="Google Shape;100;p36"/>
          <p:cNvCxnSpPr/>
          <p:nvPr/>
        </p:nvCxnSpPr>
        <p:spPr>
          <a:xfrm>
            <a:off x="16308388" y="6747761"/>
            <a:ext cx="3826040" cy="0"/>
          </a:xfrm>
          <a:prstGeom prst="straightConnector1">
            <a:avLst/>
          </a:prstGeom>
          <a:noFill/>
          <a:ln w="9525" cap="flat" cmpd="sng">
            <a:solidFill>
              <a:schemeClr val="lt1"/>
            </a:solidFill>
            <a:prstDash val="solid"/>
            <a:miter lim="800000"/>
            <a:headEnd type="none" w="sm" len="sm"/>
            <a:tailEnd type="none" w="sm" len="sm"/>
          </a:ln>
        </p:spPr>
      </p:cxnSp>
      <p:cxnSp>
        <p:nvCxnSpPr>
          <p:cNvPr id="101" name="Google Shape;101;p36"/>
          <p:cNvCxnSpPr/>
          <p:nvPr/>
        </p:nvCxnSpPr>
        <p:spPr>
          <a:xfrm>
            <a:off x="925597" y="828092"/>
            <a:ext cx="22521880" cy="0"/>
          </a:xfrm>
          <a:prstGeom prst="straightConnector1">
            <a:avLst/>
          </a:prstGeom>
          <a:noFill/>
          <a:ln w="155575" cap="flat" cmpd="sng">
            <a:solidFill>
              <a:schemeClr val="dk2"/>
            </a:solidFill>
            <a:prstDash val="solid"/>
            <a:miter lim="800000"/>
            <a:headEnd type="none" w="sm" len="sm"/>
            <a:tailEnd type="none" w="sm" len="sm"/>
          </a:ln>
        </p:spPr>
      </p:cxnSp>
      <p:sp>
        <p:nvSpPr>
          <p:cNvPr id="102" name="Google Shape;102;p36"/>
          <p:cNvSpPr txBox="1">
            <a:spLocks noGrp="1"/>
          </p:cNvSpPr>
          <p:nvPr>
            <p:ph type="title"/>
          </p:nvPr>
        </p:nvSpPr>
        <p:spPr>
          <a:xfrm>
            <a:off x="1346199" y="4028624"/>
            <a:ext cx="7388726" cy="282786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0001"/>
              <a:buFont typeface="Bebas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6"/>
          <p:cNvSpPr txBox="1">
            <a:spLocks noGrp="1"/>
          </p:cNvSpPr>
          <p:nvPr>
            <p:ph type="body" idx="5"/>
          </p:nvPr>
        </p:nvSpPr>
        <p:spPr>
          <a:xfrm>
            <a:off x="12241716"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4" name="Google Shape;104;p36"/>
          <p:cNvSpPr txBox="1">
            <a:spLocks noGrp="1"/>
          </p:cNvSpPr>
          <p:nvPr>
            <p:ph type="body" idx="6"/>
          </p:nvPr>
        </p:nvSpPr>
        <p:spPr>
          <a:xfrm>
            <a:off x="12241716"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5" name="Google Shape;105;p36"/>
          <p:cNvSpPr txBox="1">
            <a:spLocks noGrp="1"/>
          </p:cNvSpPr>
          <p:nvPr>
            <p:ph type="body" idx="7"/>
          </p:nvPr>
        </p:nvSpPr>
        <p:spPr>
          <a:xfrm>
            <a:off x="17583735" y="4047287"/>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6" name="Google Shape;106;p36"/>
          <p:cNvSpPr txBox="1">
            <a:spLocks noGrp="1"/>
          </p:cNvSpPr>
          <p:nvPr>
            <p:ph type="body" idx="8"/>
          </p:nvPr>
        </p:nvSpPr>
        <p:spPr>
          <a:xfrm>
            <a:off x="17583735" y="6766426"/>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07" name="Google Shape;107;p36"/>
          <p:cNvSpPr txBox="1">
            <a:spLocks noGrp="1"/>
          </p:cNvSpPr>
          <p:nvPr>
            <p:ph type="body" idx="9"/>
          </p:nvPr>
        </p:nvSpPr>
        <p:spPr>
          <a:xfrm>
            <a:off x="10894174"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08" name="Google Shape;108;p36"/>
          <p:cNvCxnSpPr/>
          <p:nvPr/>
        </p:nvCxnSpPr>
        <p:spPr>
          <a:xfrm>
            <a:off x="10966369"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09" name="Google Shape;109;p36"/>
          <p:cNvSpPr txBox="1">
            <a:spLocks noGrp="1"/>
          </p:cNvSpPr>
          <p:nvPr>
            <p:ph type="body" idx="13"/>
          </p:nvPr>
        </p:nvSpPr>
        <p:spPr>
          <a:xfrm>
            <a:off x="16236196" y="9485907"/>
            <a:ext cx="800520" cy="1635601"/>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1"/>
              </a:spcBef>
              <a:spcAft>
                <a:spcPts val="0"/>
              </a:spcAft>
              <a:buClr>
                <a:schemeClr val="lt1"/>
              </a:buClr>
              <a:buSzPts val="6001"/>
              <a:buNone/>
              <a:defRPr sz="6001" b="1" i="0">
                <a:solidFill>
                  <a:schemeClr val="lt1"/>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0" name="Google Shape;110;p36"/>
          <p:cNvCxnSpPr/>
          <p:nvPr/>
        </p:nvCxnSpPr>
        <p:spPr>
          <a:xfrm>
            <a:off x="16308388" y="9448234"/>
            <a:ext cx="3826040" cy="0"/>
          </a:xfrm>
          <a:prstGeom prst="straightConnector1">
            <a:avLst/>
          </a:prstGeom>
          <a:noFill/>
          <a:ln w="9525" cap="flat" cmpd="sng">
            <a:solidFill>
              <a:schemeClr val="lt1"/>
            </a:solidFill>
            <a:prstDash val="solid"/>
            <a:miter lim="800000"/>
            <a:headEnd type="none" w="sm" len="sm"/>
            <a:tailEnd type="none" w="sm" len="sm"/>
          </a:ln>
        </p:spPr>
      </p:cxnSp>
      <p:sp>
        <p:nvSpPr>
          <p:cNvPr id="111" name="Google Shape;111;p36"/>
          <p:cNvSpPr txBox="1">
            <a:spLocks noGrp="1"/>
          </p:cNvSpPr>
          <p:nvPr>
            <p:ph type="body" idx="14"/>
          </p:nvPr>
        </p:nvSpPr>
        <p:spPr>
          <a:xfrm>
            <a:off x="12241716"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12" name="Google Shape;112;p36"/>
          <p:cNvSpPr txBox="1">
            <a:spLocks noGrp="1"/>
          </p:cNvSpPr>
          <p:nvPr>
            <p:ph type="body" idx="15"/>
          </p:nvPr>
        </p:nvSpPr>
        <p:spPr>
          <a:xfrm>
            <a:off x="17583735" y="9466899"/>
            <a:ext cx="2550692" cy="1654605"/>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001"/>
              </a:spcBef>
              <a:spcAft>
                <a:spcPts val="0"/>
              </a:spcAft>
              <a:buClr>
                <a:schemeClr val="lt1"/>
              </a:buClr>
              <a:buSzPts val="2200"/>
              <a:buNone/>
              <a:defRPr sz="2200">
                <a:solidFill>
                  <a:schemeClr val="lt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13" name="Google Shape;113;p36"/>
          <p:cNvCxnSpPr/>
          <p:nvPr/>
        </p:nvCxnSpPr>
        <p:spPr>
          <a:xfrm rot="10800000">
            <a:off x="21769527" y="14086891"/>
            <a:ext cx="1221225" cy="0"/>
          </a:xfrm>
          <a:prstGeom prst="straightConnector1">
            <a:avLst/>
          </a:prstGeom>
          <a:noFill/>
          <a:ln w="9525" cap="flat" cmpd="sng">
            <a:solidFill>
              <a:schemeClr val="lt1"/>
            </a:solidFill>
            <a:prstDash val="solid"/>
            <a:miter lim="800000"/>
            <a:headEnd type="none" w="sm" len="sm"/>
            <a:tailEnd type="none" w="sm" len="sm"/>
          </a:ln>
        </p:spPr>
      </p:cxnSp>
      <p:sp>
        <p:nvSpPr>
          <p:cNvPr id="114" name="Google Shape;114;p36"/>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lt1"/>
              </a:buClr>
              <a:buSzPts val="1500"/>
              <a:buFont typeface="Proxima Nova"/>
              <a:buNone/>
            </a:pPr>
            <a:fld id="{00000000-1234-1234-1234-123412341234}" type="slidenum">
              <a:rPr lang="en-US" sz="1500" b="0" i="0" u="none" strike="noStrike" cap="none">
                <a:solidFill>
                  <a:schemeClr val="lt1"/>
                </a:solidFill>
                <a:latin typeface="Proxima Nova Rg"/>
                <a:ea typeface="Proxima Nova Rg"/>
                <a:cs typeface="Proxima Nova Rg"/>
                <a:sym typeface="Proxima Nova"/>
              </a:rPr>
              <a:t>‹#›</a:t>
            </a:fld>
            <a:endParaRPr sz="15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9162337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Logos">
  <p:cSld name="Logos">
    <p:spTree>
      <p:nvGrpSpPr>
        <p:cNvPr id="1" name="Shape 115"/>
        <p:cNvGrpSpPr/>
        <p:nvPr/>
      </p:nvGrpSpPr>
      <p:grpSpPr>
        <a:xfrm>
          <a:off x="0" y="0"/>
          <a:ext cx="0" cy="0"/>
          <a:chOff x="0" y="0"/>
          <a:chExt cx="0" cy="0"/>
        </a:xfrm>
      </p:grpSpPr>
      <p:sp>
        <p:nvSpPr>
          <p:cNvPr id="116" name="Google Shape;116;p37"/>
          <p:cNvSpPr/>
          <p:nvPr/>
        </p:nvSpPr>
        <p:spPr>
          <a:xfrm>
            <a:off x="8825844"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7" name="Google Shape;117;p37"/>
          <p:cNvSpPr/>
          <p:nvPr/>
        </p:nvSpPr>
        <p:spPr>
          <a:xfrm>
            <a:off x="5086023"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8" name="Google Shape;118;p37"/>
          <p:cNvSpPr/>
          <p:nvPr/>
        </p:nvSpPr>
        <p:spPr>
          <a:xfrm>
            <a:off x="1346202"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19" name="Google Shape;119;p37"/>
          <p:cNvSpPr/>
          <p:nvPr/>
        </p:nvSpPr>
        <p:spPr>
          <a:xfrm>
            <a:off x="5086023"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0" name="Google Shape;120;p37"/>
          <p:cNvSpPr/>
          <p:nvPr/>
        </p:nvSpPr>
        <p:spPr>
          <a:xfrm>
            <a:off x="1346202"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1" name="Google Shape;121;p37"/>
          <p:cNvSpPr/>
          <p:nvPr/>
        </p:nvSpPr>
        <p:spPr>
          <a:xfrm>
            <a:off x="8825844"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2" name="Google Shape;122;p37"/>
          <p:cNvSpPr/>
          <p:nvPr/>
        </p:nvSpPr>
        <p:spPr>
          <a:xfrm>
            <a:off x="5086023"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3" name="Google Shape;123;p37"/>
          <p:cNvSpPr/>
          <p:nvPr/>
        </p:nvSpPr>
        <p:spPr>
          <a:xfrm>
            <a:off x="1346202"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4" name="Google Shape;124;p37"/>
          <p:cNvSpPr/>
          <p:nvPr/>
        </p:nvSpPr>
        <p:spPr>
          <a:xfrm>
            <a:off x="20045309"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5" name="Google Shape;125;p37"/>
          <p:cNvSpPr/>
          <p:nvPr/>
        </p:nvSpPr>
        <p:spPr>
          <a:xfrm>
            <a:off x="16305488"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6" name="Google Shape;126;p37"/>
          <p:cNvSpPr/>
          <p:nvPr/>
        </p:nvSpPr>
        <p:spPr>
          <a:xfrm>
            <a:off x="12565667" y="4295295"/>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7" name="Google Shape;127;p37"/>
          <p:cNvSpPr/>
          <p:nvPr/>
        </p:nvSpPr>
        <p:spPr>
          <a:xfrm>
            <a:off x="20045309"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8" name="Google Shape;128;p37"/>
          <p:cNvSpPr/>
          <p:nvPr/>
        </p:nvSpPr>
        <p:spPr>
          <a:xfrm>
            <a:off x="16305488"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29" name="Google Shape;129;p37"/>
          <p:cNvSpPr/>
          <p:nvPr/>
        </p:nvSpPr>
        <p:spPr>
          <a:xfrm>
            <a:off x="12565667"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0" name="Google Shape;130;p37"/>
          <p:cNvSpPr/>
          <p:nvPr/>
        </p:nvSpPr>
        <p:spPr>
          <a:xfrm>
            <a:off x="20045309" y="10255444"/>
            <a:ext cx="3435985" cy="2699484"/>
          </a:xfrm>
          <a:prstGeom prst="roundRect">
            <a:avLst>
              <a:gd name="adj" fmla="val 1278"/>
            </a:avLst>
          </a:prstGeom>
          <a:solidFill>
            <a:srgbClr val="EEEEEE"/>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1" name="Google Shape;131;p37"/>
          <p:cNvSpPr/>
          <p:nvPr/>
        </p:nvSpPr>
        <p:spPr>
          <a:xfrm>
            <a:off x="16305488"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2" name="Google Shape;132;p37"/>
          <p:cNvSpPr/>
          <p:nvPr/>
        </p:nvSpPr>
        <p:spPr>
          <a:xfrm>
            <a:off x="12565667" y="1025544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33" name="Google Shape;133;p37"/>
          <p:cNvSpPr/>
          <p:nvPr/>
        </p:nvSpPr>
        <p:spPr>
          <a:xfrm>
            <a:off x="8825844" y="7263764"/>
            <a:ext cx="3435985" cy="2699484"/>
          </a:xfrm>
          <a:prstGeom prst="roundRect">
            <a:avLst>
              <a:gd name="adj" fmla="val 1278"/>
            </a:avLst>
          </a:prstGeom>
          <a:solidFill>
            <a:srgbClr val="EEEEE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cxnSp>
        <p:nvCxnSpPr>
          <p:cNvPr id="134" name="Google Shape;134;p37"/>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cxnSp>
        <p:nvCxnSpPr>
          <p:cNvPr id="135" name="Google Shape;135;p37"/>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36" name="Google Shape;136;p37"/>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sp>
        <p:nvSpPr>
          <p:cNvPr id="137" name="Google Shape;137;p37"/>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37"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Tree>
    <p:extLst>
      <p:ext uri="{BB962C8B-B14F-4D97-AF65-F5344CB8AC3E}">
        <p14:creationId xmlns:p14="http://schemas.microsoft.com/office/powerpoint/2010/main" val="2183035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 callout 2">
  <p:cSld name="Content + callout 2">
    <p:bg>
      <p:bgPr>
        <a:solidFill>
          <a:schemeClr val="lt1"/>
        </a:solidFill>
        <a:effectLst/>
      </p:bgPr>
    </p:bg>
    <p:spTree>
      <p:nvGrpSpPr>
        <p:cNvPr id="1" name="Shape 139"/>
        <p:cNvGrpSpPr/>
        <p:nvPr/>
      </p:nvGrpSpPr>
      <p:grpSpPr>
        <a:xfrm>
          <a:off x="0" y="0"/>
          <a:ext cx="0" cy="0"/>
          <a:chOff x="0" y="0"/>
          <a:chExt cx="0" cy="0"/>
        </a:xfrm>
      </p:grpSpPr>
      <p:sp>
        <p:nvSpPr>
          <p:cNvPr id="140" name="Google Shape;140;p38"/>
          <p:cNvSpPr txBox="1">
            <a:spLocks noGrp="1"/>
          </p:cNvSpPr>
          <p:nvPr>
            <p:ph type="body" idx="1"/>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1" name="Google Shape;141;p38"/>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42" name="Google Shape;142;p38"/>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43" name="Google Shape;143;p38"/>
          <p:cNvCxnSpPr/>
          <p:nvPr/>
        </p:nvCxnSpPr>
        <p:spPr>
          <a:xfrm>
            <a:off x="1490579" y="3233897"/>
            <a:ext cx="2158907" cy="0"/>
          </a:xfrm>
          <a:prstGeom prst="straightConnector1">
            <a:avLst/>
          </a:prstGeom>
          <a:noFill/>
          <a:ln w="155575" cap="flat" cmpd="sng">
            <a:solidFill>
              <a:schemeClr val="lt2"/>
            </a:solidFill>
            <a:prstDash val="solid"/>
            <a:miter lim="800000"/>
            <a:headEnd type="none" w="sm" len="sm"/>
            <a:tailEnd type="none" w="sm" len="sm"/>
          </a:ln>
        </p:spPr>
      </p:cxnSp>
      <p:sp>
        <p:nvSpPr>
          <p:cNvPr id="144" name="Google Shape;144;p38"/>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38"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46" name="Google Shape;146;p38"/>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47" name="Google Shape;147;p38"/>
          <p:cNvSpPr txBox="1">
            <a:spLocks noGrp="1"/>
          </p:cNvSpPr>
          <p:nvPr>
            <p:ph type="body" idx="3"/>
          </p:nvPr>
        </p:nvSpPr>
        <p:spPr>
          <a:xfrm>
            <a:off x="16579517" y="4018553"/>
            <a:ext cx="5438272" cy="788414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48" name="Google Shape;148;p38"/>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1985079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 callout 3">
  <p:cSld name="Content + callout 3">
    <p:bg>
      <p:bgPr>
        <a:solidFill>
          <a:schemeClr val="accent6"/>
        </a:solidFill>
        <a:effectLst/>
      </p:bgPr>
    </p:bg>
    <p:spTree>
      <p:nvGrpSpPr>
        <p:cNvPr id="1" name="Shape 149"/>
        <p:cNvGrpSpPr/>
        <p:nvPr/>
      </p:nvGrpSpPr>
      <p:grpSpPr>
        <a:xfrm>
          <a:off x="0" y="0"/>
          <a:ext cx="0" cy="0"/>
          <a:chOff x="0" y="0"/>
          <a:chExt cx="0" cy="0"/>
        </a:xfrm>
      </p:grpSpPr>
      <p:sp>
        <p:nvSpPr>
          <p:cNvPr id="150" name="Google Shape;150;p39"/>
          <p:cNvSpPr txBox="1">
            <a:spLocks noGrp="1"/>
          </p:cNvSpPr>
          <p:nvPr>
            <p:ph type="body" idx="1"/>
          </p:nvPr>
        </p:nvSpPr>
        <p:spPr>
          <a:xfrm>
            <a:off x="16579517" y="4018553"/>
            <a:ext cx="5438272" cy="735869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2"/>
              </a:buClr>
              <a:buSzPts val="5000"/>
              <a:buNone/>
              <a:defRPr sz="5000" b="1" i="0">
                <a:solidFill>
                  <a:schemeClr val="dk2"/>
                </a:solidFill>
                <a:latin typeface="Bebas Neue"/>
                <a:ea typeface="Bebas Neue"/>
                <a:cs typeface="Bebas Neue"/>
                <a:sym typeface="Bebas Neue"/>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1" name="Google Shape;151;p39"/>
          <p:cNvCxnSpPr/>
          <p:nvPr/>
        </p:nvCxnSpPr>
        <p:spPr>
          <a:xfrm rot="10800000">
            <a:off x="21769527" y="14086891"/>
            <a:ext cx="1221225" cy="0"/>
          </a:xfrm>
          <a:prstGeom prst="straightConnector1">
            <a:avLst/>
          </a:prstGeom>
          <a:noFill/>
          <a:ln w="9525" cap="flat" cmpd="sng">
            <a:solidFill>
              <a:srgbClr val="897F75"/>
            </a:solidFill>
            <a:prstDash val="solid"/>
            <a:miter lim="800000"/>
            <a:headEnd type="none" w="sm" len="sm"/>
            <a:tailEnd type="none" w="sm" len="sm"/>
          </a:ln>
        </p:spPr>
      </p:cxnSp>
      <p:sp>
        <p:nvSpPr>
          <p:cNvPr id="152" name="Google Shape;152;p39"/>
          <p:cNvSpPr txBox="1"/>
          <p:nvPr/>
        </p:nvSpPr>
        <p:spPr>
          <a:xfrm>
            <a:off x="23118861" y="13920179"/>
            <a:ext cx="328618" cy="33342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1500"/>
              <a:buFont typeface="Proxima Nova"/>
              <a:buNone/>
            </a:pPr>
            <a:fld id="{00000000-1234-1234-1234-123412341234}" type="slidenum">
              <a:rPr lang="en-US" sz="1500" b="0" i="0" u="none" strike="noStrike" cap="none">
                <a:solidFill>
                  <a:srgbClr val="000000"/>
                </a:solidFill>
                <a:latin typeface="Proxima Nova Rg"/>
                <a:ea typeface="Proxima Nova Rg"/>
                <a:cs typeface="Proxima Nova Rg"/>
                <a:sym typeface="Proxima Nova"/>
              </a:rPr>
              <a:t>‹#›</a:t>
            </a:fld>
            <a:endParaRPr sz="1500" b="0" i="0" u="none" strike="noStrike" cap="none">
              <a:solidFill>
                <a:srgbClr val="000000"/>
              </a:solidFill>
              <a:latin typeface="Proxima Nova Rg"/>
              <a:ea typeface="Proxima Nova Rg"/>
              <a:cs typeface="Proxima Nova Rg"/>
              <a:sym typeface="Proxima Nova"/>
            </a:endParaRPr>
          </a:p>
        </p:txBody>
      </p:sp>
      <p:cxnSp>
        <p:nvCxnSpPr>
          <p:cNvPr id="153" name="Google Shape;153;p39"/>
          <p:cNvCxnSpPr/>
          <p:nvPr/>
        </p:nvCxnSpPr>
        <p:spPr>
          <a:xfrm>
            <a:off x="1490579" y="3233897"/>
            <a:ext cx="2158907" cy="0"/>
          </a:xfrm>
          <a:prstGeom prst="straightConnector1">
            <a:avLst/>
          </a:prstGeom>
          <a:noFill/>
          <a:ln w="155575" cap="flat" cmpd="sng">
            <a:solidFill>
              <a:schemeClr val="accent4"/>
            </a:solidFill>
            <a:prstDash val="solid"/>
            <a:miter lim="800000"/>
            <a:headEnd type="none" w="sm" len="sm"/>
            <a:tailEnd type="none" w="sm" len="sm"/>
          </a:ln>
        </p:spPr>
      </p:cxnSp>
      <p:sp>
        <p:nvSpPr>
          <p:cNvPr id="154" name="Google Shape;154;p39"/>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39" descr="tree.png"/>
          <p:cNvPicPr preferRelativeResize="0"/>
          <p:nvPr/>
        </p:nvPicPr>
        <p:blipFill rotWithShape="1">
          <a:blip r:embed="rId2">
            <a:alphaModFix/>
          </a:blip>
          <a:srcRect/>
          <a:stretch/>
        </p:blipFill>
        <p:spPr>
          <a:xfrm>
            <a:off x="22715615" y="713989"/>
            <a:ext cx="731864" cy="650546"/>
          </a:xfrm>
          <a:prstGeom prst="rect">
            <a:avLst/>
          </a:prstGeom>
          <a:noFill/>
          <a:ln>
            <a:noFill/>
          </a:ln>
        </p:spPr>
      </p:pic>
      <p:sp>
        <p:nvSpPr>
          <p:cNvPr id="156" name="Google Shape;156;p39"/>
          <p:cNvSpPr txBox="1">
            <a:spLocks noGrp="1"/>
          </p:cNvSpPr>
          <p:nvPr>
            <p:ph type="body" idx="2"/>
          </p:nvPr>
        </p:nvSpPr>
        <p:spPr>
          <a:xfrm>
            <a:off x="1324936" y="6074017"/>
            <a:ext cx="12267074" cy="18088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1"/>
              </a:spcBef>
              <a:spcAft>
                <a:spcPts val="0"/>
              </a:spcAft>
              <a:buClr>
                <a:schemeClr val="dk1"/>
              </a:buClr>
              <a:buSzPts val="1800"/>
              <a:buNone/>
              <a:defRPr sz="18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sp>
        <p:nvSpPr>
          <p:cNvPr id="157" name="Google Shape;157;p39"/>
          <p:cNvSpPr txBox="1">
            <a:spLocks noGrp="1"/>
          </p:cNvSpPr>
          <p:nvPr>
            <p:ph type="body" idx="3"/>
          </p:nvPr>
        </p:nvSpPr>
        <p:spPr>
          <a:xfrm>
            <a:off x="1324936" y="4018553"/>
            <a:ext cx="12267073" cy="180880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2001"/>
              </a:spcBef>
              <a:spcAft>
                <a:spcPts val="0"/>
              </a:spcAft>
              <a:buClr>
                <a:schemeClr val="dk1"/>
              </a:buClr>
              <a:buSzPts val="3200"/>
              <a:buNone/>
              <a:defRPr sz="3200">
                <a:solidFill>
                  <a:schemeClr val="dk1"/>
                </a:solidFill>
              </a:defRPr>
            </a:lvl1pPr>
            <a:lvl2pPr marL="914400" lvl="1" indent="-342900" algn="l">
              <a:lnSpc>
                <a:spcPct val="125000"/>
              </a:lnSpc>
              <a:spcBef>
                <a:spcPts val="1001"/>
              </a:spcBef>
              <a:spcAft>
                <a:spcPts val="0"/>
              </a:spcAft>
              <a:buClr>
                <a:schemeClr val="dk1"/>
              </a:buClr>
              <a:buSzPts val="1800"/>
              <a:buChar char="•"/>
              <a:defRPr/>
            </a:lvl2pPr>
            <a:lvl3pPr marL="1371600" lvl="2" indent="-342900" algn="l">
              <a:lnSpc>
                <a:spcPct val="125000"/>
              </a:lnSpc>
              <a:spcBef>
                <a:spcPts val="1001"/>
              </a:spcBef>
              <a:spcAft>
                <a:spcPts val="0"/>
              </a:spcAft>
              <a:buClr>
                <a:schemeClr val="dk1"/>
              </a:buClr>
              <a:buSzPts val="1800"/>
              <a:buChar char="•"/>
              <a:defRPr/>
            </a:lvl3pPr>
            <a:lvl4pPr marL="1828800" lvl="3" indent="-342900" algn="l">
              <a:lnSpc>
                <a:spcPct val="125000"/>
              </a:lnSpc>
              <a:spcBef>
                <a:spcPts val="1001"/>
              </a:spcBef>
              <a:spcAft>
                <a:spcPts val="0"/>
              </a:spcAft>
              <a:buClr>
                <a:schemeClr val="dk1"/>
              </a:buClr>
              <a:buSzPts val="1800"/>
              <a:buChar char="•"/>
              <a:defRPr/>
            </a:lvl4pPr>
            <a:lvl5pPr marL="2286000" lvl="4" indent="-342900" algn="l">
              <a:lnSpc>
                <a:spcPct val="125000"/>
              </a:lnSpc>
              <a:spcBef>
                <a:spcPts val="1001"/>
              </a:spcBef>
              <a:spcAft>
                <a:spcPts val="0"/>
              </a:spcAft>
              <a:buClr>
                <a:schemeClr val="dk1"/>
              </a:buClr>
              <a:buSzPts val="1800"/>
              <a:buChar char="•"/>
              <a:defRPr/>
            </a:lvl5pPr>
            <a:lvl6pPr marL="2743200" lvl="5" indent="-342900" algn="l">
              <a:lnSpc>
                <a:spcPct val="90000"/>
              </a:lnSpc>
              <a:spcBef>
                <a:spcPts val="1001"/>
              </a:spcBef>
              <a:spcAft>
                <a:spcPts val="0"/>
              </a:spcAft>
              <a:buClr>
                <a:schemeClr val="dk1"/>
              </a:buClr>
              <a:buSzPts val="1800"/>
              <a:buChar char="•"/>
              <a:defRPr/>
            </a:lvl6pPr>
            <a:lvl7pPr marL="3200400" lvl="6" indent="-342900" algn="l">
              <a:lnSpc>
                <a:spcPct val="90000"/>
              </a:lnSpc>
              <a:spcBef>
                <a:spcPts val="1001"/>
              </a:spcBef>
              <a:spcAft>
                <a:spcPts val="0"/>
              </a:spcAft>
              <a:buClr>
                <a:schemeClr val="dk1"/>
              </a:buClr>
              <a:buSzPts val="1800"/>
              <a:buChar char="•"/>
              <a:defRPr/>
            </a:lvl7pPr>
            <a:lvl8pPr marL="3657600" lvl="7" indent="-342900" algn="l">
              <a:lnSpc>
                <a:spcPct val="90000"/>
              </a:lnSpc>
              <a:spcBef>
                <a:spcPts val="1001"/>
              </a:spcBef>
              <a:spcAft>
                <a:spcPts val="0"/>
              </a:spcAft>
              <a:buClr>
                <a:schemeClr val="dk1"/>
              </a:buClr>
              <a:buSzPts val="1800"/>
              <a:buChar char="•"/>
              <a:defRPr/>
            </a:lvl8pPr>
            <a:lvl9pPr marL="4114800" lvl="8" indent="-342900" algn="l">
              <a:lnSpc>
                <a:spcPct val="90000"/>
              </a:lnSpc>
              <a:spcBef>
                <a:spcPts val="1001"/>
              </a:spcBef>
              <a:spcAft>
                <a:spcPts val="0"/>
              </a:spcAft>
              <a:buClr>
                <a:schemeClr val="dk1"/>
              </a:buClr>
              <a:buSzPts val="1800"/>
              <a:buChar char="•"/>
              <a:defRPr/>
            </a:lvl9pPr>
          </a:lstStyle>
          <a:p>
            <a:endParaRPr/>
          </a:p>
        </p:txBody>
      </p:sp>
      <p:cxnSp>
        <p:nvCxnSpPr>
          <p:cNvPr id="158" name="Google Shape;158;p39"/>
          <p:cNvCxnSpPr/>
          <p:nvPr/>
        </p:nvCxnSpPr>
        <p:spPr>
          <a:xfrm>
            <a:off x="15472610" y="4018552"/>
            <a:ext cx="0" cy="7358694"/>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8067388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1.xml"/><Relationship Id="rId21" Type="http://schemas.openxmlformats.org/officeDocument/2006/relationships/slideLayout" Target="../slideLayouts/slideLayout106.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63" Type="http://schemas.openxmlformats.org/officeDocument/2006/relationships/slideLayout" Target="../slideLayouts/slideLayout148.xml"/><Relationship Id="rId68" Type="http://schemas.openxmlformats.org/officeDocument/2006/relationships/slideLayout" Target="../slideLayouts/slideLayout153.xml"/><Relationship Id="rId84" Type="http://schemas.openxmlformats.org/officeDocument/2006/relationships/slideLayout" Target="../slideLayouts/slideLayout169.xml"/><Relationship Id="rId16" Type="http://schemas.openxmlformats.org/officeDocument/2006/relationships/slideLayout" Target="../slideLayouts/slideLayout101.xml"/><Relationship Id="rId11" Type="http://schemas.openxmlformats.org/officeDocument/2006/relationships/slideLayout" Target="../slideLayouts/slideLayout96.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53" Type="http://schemas.openxmlformats.org/officeDocument/2006/relationships/slideLayout" Target="../slideLayouts/slideLayout138.xml"/><Relationship Id="rId58" Type="http://schemas.openxmlformats.org/officeDocument/2006/relationships/slideLayout" Target="../slideLayouts/slideLayout143.xml"/><Relationship Id="rId74" Type="http://schemas.openxmlformats.org/officeDocument/2006/relationships/slideLayout" Target="../slideLayouts/slideLayout159.xml"/><Relationship Id="rId79" Type="http://schemas.openxmlformats.org/officeDocument/2006/relationships/slideLayout" Target="../slideLayouts/slideLayout164.xml"/><Relationship Id="rId5" Type="http://schemas.openxmlformats.org/officeDocument/2006/relationships/slideLayout" Target="../slideLayouts/slideLayout90.xml"/><Relationship Id="rId19" Type="http://schemas.openxmlformats.org/officeDocument/2006/relationships/slideLayout" Target="../slideLayouts/slideLayout10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56" Type="http://schemas.openxmlformats.org/officeDocument/2006/relationships/slideLayout" Target="../slideLayouts/slideLayout141.xml"/><Relationship Id="rId64" Type="http://schemas.openxmlformats.org/officeDocument/2006/relationships/slideLayout" Target="../slideLayouts/slideLayout149.xml"/><Relationship Id="rId69" Type="http://schemas.openxmlformats.org/officeDocument/2006/relationships/slideLayout" Target="../slideLayouts/slideLayout154.xml"/><Relationship Id="rId77" Type="http://schemas.openxmlformats.org/officeDocument/2006/relationships/slideLayout" Target="../slideLayouts/slideLayout162.xml"/><Relationship Id="rId8" Type="http://schemas.openxmlformats.org/officeDocument/2006/relationships/slideLayout" Target="../slideLayouts/slideLayout93.xml"/><Relationship Id="rId51" Type="http://schemas.openxmlformats.org/officeDocument/2006/relationships/slideLayout" Target="../slideLayouts/slideLayout136.xml"/><Relationship Id="rId72" Type="http://schemas.openxmlformats.org/officeDocument/2006/relationships/slideLayout" Target="../slideLayouts/slideLayout157.xml"/><Relationship Id="rId80" Type="http://schemas.openxmlformats.org/officeDocument/2006/relationships/slideLayout" Target="../slideLayouts/slideLayout165.xml"/><Relationship Id="rId85" Type="http://schemas.openxmlformats.org/officeDocument/2006/relationships/slideLayout" Target="../slideLayouts/slideLayout170.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59" Type="http://schemas.openxmlformats.org/officeDocument/2006/relationships/slideLayout" Target="../slideLayouts/slideLayout144.xml"/><Relationship Id="rId67" Type="http://schemas.openxmlformats.org/officeDocument/2006/relationships/slideLayout" Target="../slideLayouts/slideLayout152.xml"/><Relationship Id="rId20" Type="http://schemas.openxmlformats.org/officeDocument/2006/relationships/slideLayout" Target="../slideLayouts/slideLayout105.xml"/><Relationship Id="rId41" Type="http://schemas.openxmlformats.org/officeDocument/2006/relationships/slideLayout" Target="../slideLayouts/slideLayout126.xml"/><Relationship Id="rId54" Type="http://schemas.openxmlformats.org/officeDocument/2006/relationships/slideLayout" Target="../slideLayouts/slideLayout139.xml"/><Relationship Id="rId62" Type="http://schemas.openxmlformats.org/officeDocument/2006/relationships/slideLayout" Target="../slideLayouts/slideLayout147.xml"/><Relationship Id="rId70" Type="http://schemas.openxmlformats.org/officeDocument/2006/relationships/slideLayout" Target="../slideLayouts/slideLayout155.xml"/><Relationship Id="rId75" Type="http://schemas.openxmlformats.org/officeDocument/2006/relationships/slideLayout" Target="../slideLayouts/slideLayout160.xml"/><Relationship Id="rId83" Type="http://schemas.openxmlformats.org/officeDocument/2006/relationships/slideLayout" Target="../slideLayouts/slideLayout168.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slideLayout" Target="../slideLayouts/slideLayout134.xml"/><Relationship Id="rId57" Type="http://schemas.openxmlformats.org/officeDocument/2006/relationships/slideLayout" Target="../slideLayouts/slideLayout142.xml"/><Relationship Id="rId10" Type="http://schemas.openxmlformats.org/officeDocument/2006/relationships/slideLayout" Target="../slideLayouts/slideLayout95.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slideLayout" Target="../slideLayouts/slideLayout137.xml"/><Relationship Id="rId60" Type="http://schemas.openxmlformats.org/officeDocument/2006/relationships/slideLayout" Target="../slideLayouts/slideLayout145.xml"/><Relationship Id="rId65" Type="http://schemas.openxmlformats.org/officeDocument/2006/relationships/slideLayout" Target="../slideLayouts/slideLayout150.xml"/><Relationship Id="rId73" Type="http://schemas.openxmlformats.org/officeDocument/2006/relationships/slideLayout" Target="../slideLayouts/slideLayout158.xml"/><Relationship Id="rId78" Type="http://schemas.openxmlformats.org/officeDocument/2006/relationships/slideLayout" Target="../slideLayouts/slideLayout163.xml"/><Relationship Id="rId81" Type="http://schemas.openxmlformats.org/officeDocument/2006/relationships/slideLayout" Target="../slideLayouts/slideLayout166.xml"/><Relationship Id="rId86" Type="http://schemas.openxmlformats.org/officeDocument/2006/relationships/theme" Target="../theme/theme2.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9" Type="http://schemas.openxmlformats.org/officeDocument/2006/relationships/slideLayout" Target="../slideLayouts/slideLayout124.xml"/><Relationship Id="rId34" Type="http://schemas.openxmlformats.org/officeDocument/2006/relationships/slideLayout" Target="../slideLayouts/slideLayout119.xml"/><Relationship Id="rId50" Type="http://schemas.openxmlformats.org/officeDocument/2006/relationships/slideLayout" Target="../slideLayouts/slideLayout135.xml"/><Relationship Id="rId55" Type="http://schemas.openxmlformats.org/officeDocument/2006/relationships/slideLayout" Target="../slideLayouts/slideLayout140.xml"/><Relationship Id="rId76" Type="http://schemas.openxmlformats.org/officeDocument/2006/relationships/slideLayout" Target="../slideLayouts/slideLayout161.xml"/><Relationship Id="rId7" Type="http://schemas.openxmlformats.org/officeDocument/2006/relationships/slideLayout" Target="../slideLayouts/slideLayout92.xml"/><Relationship Id="rId71" Type="http://schemas.openxmlformats.org/officeDocument/2006/relationships/slideLayout" Target="../slideLayouts/slideLayout156.xml"/><Relationship Id="rId2" Type="http://schemas.openxmlformats.org/officeDocument/2006/relationships/slideLayout" Target="../slideLayouts/slideLayout87.xml"/><Relationship Id="rId29" Type="http://schemas.openxmlformats.org/officeDocument/2006/relationships/slideLayout" Target="../slideLayouts/slideLayout114.xml"/><Relationship Id="rId24" Type="http://schemas.openxmlformats.org/officeDocument/2006/relationships/slideLayout" Target="../slideLayouts/slideLayout109.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66" Type="http://schemas.openxmlformats.org/officeDocument/2006/relationships/slideLayout" Target="../slideLayouts/slideLayout151.xml"/><Relationship Id="rId61" Type="http://schemas.openxmlformats.org/officeDocument/2006/relationships/slideLayout" Target="../slideLayouts/slideLayout146.xml"/><Relationship Id="rId82" Type="http://schemas.openxmlformats.org/officeDocument/2006/relationships/slideLayout" Target="../slideLayouts/slideLayout16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3.xml"/><Relationship Id="rId7" Type="http://schemas.openxmlformats.org/officeDocument/2006/relationships/tags" Target="../tags/tag3.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4.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10.xml"/><Relationship Id="rId21" Type="http://schemas.openxmlformats.org/officeDocument/2006/relationships/slideLayout" Target="../slideLayouts/slideLayout205.xml"/><Relationship Id="rId42" Type="http://schemas.openxmlformats.org/officeDocument/2006/relationships/slideLayout" Target="../slideLayouts/slideLayout226.xml"/><Relationship Id="rId47" Type="http://schemas.openxmlformats.org/officeDocument/2006/relationships/slideLayout" Target="../slideLayouts/slideLayout231.xml"/><Relationship Id="rId63" Type="http://schemas.openxmlformats.org/officeDocument/2006/relationships/slideLayout" Target="../slideLayouts/slideLayout247.xml"/><Relationship Id="rId68" Type="http://schemas.openxmlformats.org/officeDocument/2006/relationships/slideLayout" Target="../slideLayouts/slideLayout252.xml"/><Relationship Id="rId84" Type="http://schemas.openxmlformats.org/officeDocument/2006/relationships/slideLayout" Target="../slideLayouts/slideLayout268.xml"/><Relationship Id="rId16" Type="http://schemas.openxmlformats.org/officeDocument/2006/relationships/slideLayout" Target="../slideLayouts/slideLayout200.xml"/><Relationship Id="rId11" Type="http://schemas.openxmlformats.org/officeDocument/2006/relationships/slideLayout" Target="../slideLayouts/slideLayout195.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53" Type="http://schemas.openxmlformats.org/officeDocument/2006/relationships/slideLayout" Target="../slideLayouts/slideLayout237.xml"/><Relationship Id="rId58" Type="http://schemas.openxmlformats.org/officeDocument/2006/relationships/slideLayout" Target="../slideLayouts/slideLayout242.xml"/><Relationship Id="rId74" Type="http://schemas.openxmlformats.org/officeDocument/2006/relationships/slideLayout" Target="../slideLayouts/slideLayout258.xml"/><Relationship Id="rId79" Type="http://schemas.openxmlformats.org/officeDocument/2006/relationships/slideLayout" Target="../slideLayouts/slideLayout263.xml"/><Relationship Id="rId5" Type="http://schemas.openxmlformats.org/officeDocument/2006/relationships/slideLayout" Target="../slideLayouts/slideLayout189.xml"/><Relationship Id="rId19" Type="http://schemas.openxmlformats.org/officeDocument/2006/relationships/slideLayout" Target="../slideLayouts/slideLayout20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 Id="rId48" Type="http://schemas.openxmlformats.org/officeDocument/2006/relationships/slideLayout" Target="../slideLayouts/slideLayout232.xml"/><Relationship Id="rId56" Type="http://schemas.openxmlformats.org/officeDocument/2006/relationships/slideLayout" Target="../slideLayouts/slideLayout240.xml"/><Relationship Id="rId64" Type="http://schemas.openxmlformats.org/officeDocument/2006/relationships/slideLayout" Target="../slideLayouts/slideLayout248.xml"/><Relationship Id="rId69" Type="http://schemas.openxmlformats.org/officeDocument/2006/relationships/slideLayout" Target="../slideLayouts/slideLayout253.xml"/><Relationship Id="rId77" Type="http://schemas.openxmlformats.org/officeDocument/2006/relationships/slideLayout" Target="../slideLayouts/slideLayout261.xml"/><Relationship Id="rId8" Type="http://schemas.openxmlformats.org/officeDocument/2006/relationships/slideLayout" Target="../slideLayouts/slideLayout192.xml"/><Relationship Id="rId51" Type="http://schemas.openxmlformats.org/officeDocument/2006/relationships/slideLayout" Target="../slideLayouts/slideLayout235.xml"/><Relationship Id="rId72" Type="http://schemas.openxmlformats.org/officeDocument/2006/relationships/slideLayout" Target="../slideLayouts/slideLayout256.xml"/><Relationship Id="rId80" Type="http://schemas.openxmlformats.org/officeDocument/2006/relationships/slideLayout" Target="../slideLayouts/slideLayout264.xml"/><Relationship Id="rId85" Type="http://schemas.openxmlformats.org/officeDocument/2006/relationships/slideLayout" Target="../slideLayouts/slideLayout269.xml"/><Relationship Id="rId3" Type="http://schemas.openxmlformats.org/officeDocument/2006/relationships/slideLayout" Target="../slideLayouts/slideLayout187.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59" Type="http://schemas.openxmlformats.org/officeDocument/2006/relationships/slideLayout" Target="../slideLayouts/slideLayout243.xml"/><Relationship Id="rId67" Type="http://schemas.openxmlformats.org/officeDocument/2006/relationships/slideLayout" Target="../slideLayouts/slideLayout251.xml"/><Relationship Id="rId20" Type="http://schemas.openxmlformats.org/officeDocument/2006/relationships/slideLayout" Target="../slideLayouts/slideLayout204.xml"/><Relationship Id="rId41" Type="http://schemas.openxmlformats.org/officeDocument/2006/relationships/slideLayout" Target="../slideLayouts/slideLayout225.xml"/><Relationship Id="rId54" Type="http://schemas.openxmlformats.org/officeDocument/2006/relationships/slideLayout" Target="../slideLayouts/slideLayout238.xml"/><Relationship Id="rId62" Type="http://schemas.openxmlformats.org/officeDocument/2006/relationships/slideLayout" Target="../slideLayouts/slideLayout246.xml"/><Relationship Id="rId70" Type="http://schemas.openxmlformats.org/officeDocument/2006/relationships/slideLayout" Target="../slideLayouts/slideLayout254.xml"/><Relationship Id="rId75" Type="http://schemas.openxmlformats.org/officeDocument/2006/relationships/slideLayout" Target="../slideLayouts/slideLayout259.xml"/><Relationship Id="rId83" Type="http://schemas.openxmlformats.org/officeDocument/2006/relationships/slideLayout" Target="../slideLayouts/slideLayout267.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49" Type="http://schemas.openxmlformats.org/officeDocument/2006/relationships/slideLayout" Target="../slideLayouts/slideLayout233.xml"/><Relationship Id="rId57" Type="http://schemas.openxmlformats.org/officeDocument/2006/relationships/slideLayout" Target="../slideLayouts/slideLayout241.xml"/><Relationship Id="rId10" Type="http://schemas.openxmlformats.org/officeDocument/2006/relationships/slideLayout" Target="../slideLayouts/slideLayout194.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52" Type="http://schemas.openxmlformats.org/officeDocument/2006/relationships/slideLayout" Target="../slideLayouts/slideLayout236.xml"/><Relationship Id="rId60" Type="http://schemas.openxmlformats.org/officeDocument/2006/relationships/slideLayout" Target="../slideLayouts/slideLayout244.xml"/><Relationship Id="rId65" Type="http://schemas.openxmlformats.org/officeDocument/2006/relationships/slideLayout" Target="../slideLayouts/slideLayout249.xml"/><Relationship Id="rId73" Type="http://schemas.openxmlformats.org/officeDocument/2006/relationships/slideLayout" Target="../slideLayouts/slideLayout257.xml"/><Relationship Id="rId78" Type="http://schemas.openxmlformats.org/officeDocument/2006/relationships/slideLayout" Target="../slideLayouts/slideLayout262.xml"/><Relationship Id="rId81" Type="http://schemas.openxmlformats.org/officeDocument/2006/relationships/slideLayout" Target="../slideLayouts/slideLayout265.xml"/><Relationship Id="rId86" Type="http://schemas.openxmlformats.org/officeDocument/2006/relationships/theme" Target="../theme/theme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39" Type="http://schemas.openxmlformats.org/officeDocument/2006/relationships/slideLayout" Target="../slideLayouts/slideLayout223.xml"/><Relationship Id="rId34" Type="http://schemas.openxmlformats.org/officeDocument/2006/relationships/slideLayout" Target="../slideLayouts/slideLayout218.xml"/><Relationship Id="rId50" Type="http://schemas.openxmlformats.org/officeDocument/2006/relationships/slideLayout" Target="../slideLayouts/slideLayout234.xml"/><Relationship Id="rId55" Type="http://schemas.openxmlformats.org/officeDocument/2006/relationships/slideLayout" Target="../slideLayouts/slideLayout239.xml"/><Relationship Id="rId76" Type="http://schemas.openxmlformats.org/officeDocument/2006/relationships/slideLayout" Target="../slideLayouts/slideLayout260.xml"/><Relationship Id="rId7" Type="http://schemas.openxmlformats.org/officeDocument/2006/relationships/slideLayout" Target="../slideLayouts/slideLayout191.xml"/><Relationship Id="rId71" Type="http://schemas.openxmlformats.org/officeDocument/2006/relationships/slideLayout" Target="../slideLayouts/slideLayout255.xml"/><Relationship Id="rId2" Type="http://schemas.openxmlformats.org/officeDocument/2006/relationships/slideLayout" Target="../slideLayouts/slideLayout186.xml"/><Relationship Id="rId29" Type="http://schemas.openxmlformats.org/officeDocument/2006/relationships/slideLayout" Target="../slideLayouts/slideLayout213.xml"/><Relationship Id="rId24" Type="http://schemas.openxmlformats.org/officeDocument/2006/relationships/slideLayout" Target="../slideLayouts/slideLayout208.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66" Type="http://schemas.openxmlformats.org/officeDocument/2006/relationships/slideLayout" Target="../slideLayouts/slideLayout250.xml"/><Relationship Id="rId61" Type="http://schemas.openxmlformats.org/officeDocument/2006/relationships/slideLayout" Target="../slideLayouts/slideLayout245.xml"/><Relationship Id="rId82" Type="http://schemas.openxmlformats.org/officeDocument/2006/relationships/slideLayout" Target="../slideLayouts/slideLayout2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175657" y="778934"/>
            <a:ext cx="21534900" cy="28278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001"/>
              <a:buFont typeface="Bebas Neue"/>
              <a:buNone/>
              <a:defRPr sz="10001" b="1"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1175657" y="3894667"/>
            <a:ext cx="21534900" cy="9282854"/>
          </a:xfrm>
          <a:prstGeom prst="rect">
            <a:avLst/>
          </a:prstGeom>
          <a:noFill/>
          <a:ln>
            <a:noFill/>
          </a:ln>
        </p:spPr>
        <p:txBody>
          <a:bodyPr spcFirstLastPara="1" wrap="square" lIns="91425" tIns="45700" rIns="91425" bIns="45700" anchor="t" anchorCtr="0">
            <a:normAutofit/>
          </a:bodyPr>
          <a:lstStyle>
            <a:lvl1pPr marL="457200" marR="0" lvl="0" indent="-584327" algn="l" rtl="0">
              <a:lnSpc>
                <a:spcPct val="125000"/>
              </a:lnSpc>
              <a:spcBef>
                <a:spcPts val="2001"/>
              </a:spcBef>
              <a:spcAft>
                <a:spcPts val="0"/>
              </a:spcAft>
              <a:buClr>
                <a:schemeClr val="dk1"/>
              </a:buClr>
              <a:buSzPts val="5602"/>
              <a:buFont typeface="Arial"/>
              <a:buChar char="•"/>
              <a:defRPr sz="5602" b="0" i="0" u="none" strike="noStrike" cap="none">
                <a:solidFill>
                  <a:schemeClr val="dk1"/>
                </a:solidFill>
                <a:latin typeface="Proxima Nova Rg"/>
                <a:ea typeface="Proxima Nova Rg"/>
                <a:cs typeface="Proxima Nova Rg"/>
                <a:sym typeface="Proxima Nova"/>
              </a:defRPr>
            </a:lvl1pPr>
            <a:lvl2pPr marL="914400" marR="0" lvl="1" indent="-533527" algn="l" rtl="0">
              <a:lnSpc>
                <a:spcPct val="125000"/>
              </a:lnSpc>
              <a:spcBef>
                <a:spcPts val="1001"/>
              </a:spcBef>
              <a:spcAft>
                <a:spcPts val="0"/>
              </a:spcAft>
              <a:buClr>
                <a:schemeClr val="dk1"/>
              </a:buClr>
              <a:buSzPts val="4802"/>
              <a:buFont typeface="Arial"/>
              <a:buChar char="•"/>
              <a:defRPr sz="4802" b="0" i="0" u="none" strike="noStrike" cap="none">
                <a:solidFill>
                  <a:schemeClr val="dk1"/>
                </a:solidFill>
                <a:latin typeface="Proxima Nova Rg"/>
                <a:ea typeface="Proxima Nova Rg"/>
                <a:cs typeface="Proxima Nova Rg"/>
                <a:sym typeface="Proxima Nova"/>
              </a:defRPr>
            </a:lvl2pPr>
            <a:lvl3pPr marL="1371600" marR="0" lvl="2" indent="-482727" algn="l" rtl="0">
              <a:lnSpc>
                <a:spcPct val="125000"/>
              </a:lnSpc>
              <a:spcBef>
                <a:spcPts val="1001"/>
              </a:spcBef>
              <a:spcAft>
                <a:spcPts val="0"/>
              </a:spcAft>
              <a:buClr>
                <a:schemeClr val="dk1"/>
              </a:buClr>
              <a:buSzPts val="4002"/>
              <a:buFont typeface="Arial"/>
              <a:buChar char="•"/>
              <a:defRPr sz="4002" b="0" i="0" u="none" strike="noStrike" cap="none">
                <a:solidFill>
                  <a:schemeClr val="dk1"/>
                </a:solidFill>
                <a:latin typeface="Proxima Nova Rg"/>
                <a:ea typeface="Proxima Nova Rg"/>
                <a:cs typeface="Proxima Nova Rg"/>
                <a:sym typeface="Proxima Nova"/>
              </a:defRPr>
            </a:lvl3pPr>
            <a:lvl4pPr marL="1828800" marR="0" lvl="3"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4pPr>
            <a:lvl5pPr marL="2286000" marR="0" lvl="4"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5pPr>
            <a:lvl6pPr marL="2743200" marR="0" lvl="5"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6pPr>
            <a:lvl7pPr marL="3200400" marR="0" lvl="6"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7pPr>
            <a:lvl8pPr marL="3657600" marR="0" lvl="7"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8pPr>
            <a:lvl9pPr marL="4114800" marR="0" lvl="8"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sldNum" idx="12"/>
          </p:nvPr>
        </p:nvSpPr>
        <p:spPr>
          <a:xfrm>
            <a:off x="23081958" y="13748590"/>
            <a:ext cx="798674" cy="596900"/>
          </a:xfrm>
          <a:prstGeom prst="rect">
            <a:avLst/>
          </a:prstGeom>
          <a:noFill/>
          <a:ln>
            <a:noFill/>
          </a:ln>
        </p:spPr>
        <p:txBody>
          <a:bodyPr spcFirstLastPara="1" wrap="square" lIns="50800" tIns="50800" rIns="50800" bIns="50800" anchor="t" anchorCtr="0">
            <a:noAutofit/>
          </a:bodyPr>
          <a:lstStyle>
            <a:lvl1pPr marL="0" marR="0" lvl="0" indent="0" algn="l" rtl="0">
              <a:spcBef>
                <a:spcPts val="0"/>
              </a:spcBef>
              <a:buNone/>
              <a:defRPr sz="2001" b="0" i="0" u="none" strike="noStrike" cap="none">
                <a:solidFill>
                  <a:srgbClr val="000000"/>
                </a:solidFill>
                <a:latin typeface="Calibri"/>
                <a:ea typeface="Calibri"/>
                <a:cs typeface="Calibri"/>
                <a:sym typeface="Calibri"/>
              </a:defRPr>
            </a:lvl1pPr>
            <a:lvl2pPr marL="0" marR="0" lvl="1" indent="0" algn="l" rtl="0">
              <a:spcBef>
                <a:spcPts val="0"/>
              </a:spcBef>
              <a:buNone/>
              <a:defRPr sz="2001" b="0" i="0" u="none" strike="noStrike" cap="none">
                <a:solidFill>
                  <a:srgbClr val="000000"/>
                </a:solidFill>
                <a:latin typeface="Calibri"/>
                <a:ea typeface="Calibri"/>
                <a:cs typeface="Calibri"/>
                <a:sym typeface="Calibri"/>
              </a:defRPr>
            </a:lvl2pPr>
            <a:lvl3pPr marL="0" marR="0" lvl="2" indent="0" algn="l" rtl="0">
              <a:spcBef>
                <a:spcPts val="0"/>
              </a:spcBef>
              <a:buNone/>
              <a:defRPr sz="2001" b="0" i="0" u="none" strike="noStrike" cap="none">
                <a:solidFill>
                  <a:srgbClr val="000000"/>
                </a:solidFill>
                <a:latin typeface="Calibri"/>
                <a:ea typeface="Calibri"/>
                <a:cs typeface="Calibri"/>
                <a:sym typeface="Calibri"/>
              </a:defRPr>
            </a:lvl3pPr>
            <a:lvl4pPr marL="0" marR="0" lvl="3" indent="0" algn="l" rtl="0">
              <a:spcBef>
                <a:spcPts val="0"/>
              </a:spcBef>
              <a:buNone/>
              <a:defRPr sz="2001" b="0" i="0" u="none" strike="noStrike" cap="none">
                <a:solidFill>
                  <a:srgbClr val="000000"/>
                </a:solidFill>
                <a:latin typeface="Calibri"/>
                <a:ea typeface="Calibri"/>
                <a:cs typeface="Calibri"/>
                <a:sym typeface="Calibri"/>
              </a:defRPr>
            </a:lvl4pPr>
            <a:lvl5pPr marL="0" marR="0" lvl="4" indent="0" algn="l" rtl="0">
              <a:spcBef>
                <a:spcPts val="0"/>
              </a:spcBef>
              <a:buNone/>
              <a:defRPr sz="2001" b="0" i="0" u="none" strike="noStrike" cap="none">
                <a:solidFill>
                  <a:srgbClr val="000000"/>
                </a:solidFill>
                <a:latin typeface="Calibri"/>
                <a:ea typeface="Calibri"/>
                <a:cs typeface="Calibri"/>
                <a:sym typeface="Calibri"/>
              </a:defRPr>
            </a:lvl5pPr>
            <a:lvl6pPr marL="0" marR="0" lvl="5" indent="0" algn="l" rtl="0">
              <a:spcBef>
                <a:spcPts val="0"/>
              </a:spcBef>
              <a:buNone/>
              <a:defRPr sz="2001" b="0" i="0" u="none" strike="noStrike" cap="none">
                <a:solidFill>
                  <a:srgbClr val="000000"/>
                </a:solidFill>
                <a:latin typeface="Calibri"/>
                <a:ea typeface="Calibri"/>
                <a:cs typeface="Calibri"/>
                <a:sym typeface="Calibri"/>
              </a:defRPr>
            </a:lvl6pPr>
            <a:lvl7pPr marL="0" marR="0" lvl="6" indent="0" algn="l" rtl="0">
              <a:spcBef>
                <a:spcPts val="0"/>
              </a:spcBef>
              <a:buNone/>
              <a:defRPr sz="2001" b="0" i="0" u="none" strike="noStrike" cap="none">
                <a:solidFill>
                  <a:srgbClr val="000000"/>
                </a:solidFill>
                <a:latin typeface="Calibri"/>
                <a:ea typeface="Calibri"/>
                <a:cs typeface="Calibri"/>
                <a:sym typeface="Calibri"/>
              </a:defRPr>
            </a:lvl7pPr>
            <a:lvl8pPr marL="0" marR="0" lvl="7" indent="0" algn="l" rtl="0">
              <a:spcBef>
                <a:spcPts val="0"/>
              </a:spcBef>
              <a:buNone/>
              <a:defRPr sz="2001" b="0" i="0" u="none" strike="noStrike" cap="none">
                <a:solidFill>
                  <a:srgbClr val="000000"/>
                </a:solidFill>
                <a:latin typeface="Calibri"/>
                <a:ea typeface="Calibri"/>
                <a:cs typeface="Calibri"/>
                <a:sym typeface="Calibri"/>
              </a:defRPr>
            </a:lvl8pPr>
            <a:lvl9pPr marL="0" marR="0" lvl="8" indent="0" algn="l" rtl="0">
              <a:spcBef>
                <a:spcPts val="0"/>
              </a:spcBef>
              <a:buNone/>
              <a:defRPr sz="2001"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 id="2147483734" r:id="rId82"/>
    <p:sldLayoutId id="2147483735" r:id="rId83"/>
    <p:sldLayoutId id="2147483736" r:id="rId84"/>
    <p:sldLayoutId id="2147483737" r:id="rId8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175657" y="778934"/>
            <a:ext cx="21534900" cy="28278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001"/>
              <a:buFont typeface="Bebas Neue"/>
              <a:buNone/>
              <a:defRPr sz="10001" b="1"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1175657" y="3894667"/>
            <a:ext cx="21534900" cy="9282854"/>
          </a:xfrm>
          <a:prstGeom prst="rect">
            <a:avLst/>
          </a:prstGeom>
          <a:noFill/>
          <a:ln>
            <a:noFill/>
          </a:ln>
        </p:spPr>
        <p:txBody>
          <a:bodyPr spcFirstLastPara="1" wrap="square" lIns="91425" tIns="45700" rIns="91425" bIns="45700" anchor="t" anchorCtr="0">
            <a:normAutofit/>
          </a:bodyPr>
          <a:lstStyle>
            <a:lvl1pPr marL="457200" marR="0" lvl="0" indent="-584327" algn="l" rtl="0">
              <a:lnSpc>
                <a:spcPct val="125000"/>
              </a:lnSpc>
              <a:spcBef>
                <a:spcPts val="2001"/>
              </a:spcBef>
              <a:spcAft>
                <a:spcPts val="0"/>
              </a:spcAft>
              <a:buClr>
                <a:schemeClr val="dk1"/>
              </a:buClr>
              <a:buSzPts val="5602"/>
              <a:buFont typeface="Arial"/>
              <a:buChar char="•"/>
              <a:defRPr sz="5602" b="0" i="0" u="none" strike="noStrike" cap="none">
                <a:solidFill>
                  <a:schemeClr val="dk1"/>
                </a:solidFill>
                <a:latin typeface="Proxima Nova Rg"/>
                <a:ea typeface="Proxima Nova Rg"/>
                <a:cs typeface="Proxima Nova Rg"/>
                <a:sym typeface="Proxima Nova"/>
              </a:defRPr>
            </a:lvl1pPr>
            <a:lvl2pPr marL="914400" marR="0" lvl="1" indent="-533527" algn="l" rtl="0">
              <a:lnSpc>
                <a:spcPct val="125000"/>
              </a:lnSpc>
              <a:spcBef>
                <a:spcPts val="1001"/>
              </a:spcBef>
              <a:spcAft>
                <a:spcPts val="0"/>
              </a:spcAft>
              <a:buClr>
                <a:schemeClr val="dk1"/>
              </a:buClr>
              <a:buSzPts val="4802"/>
              <a:buFont typeface="Arial"/>
              <a:buChar char="•"/>
              <a:defRPr sz="4802" b="0" i="0" u="none" strike="noStrike" cap="none">
                <a:solidFill>
                  <a:schemeClr val="dk1"/>
                </a:solidFill>
                <a:latin typeface="Proxima Nova Rg"/>
                <a:ea typeface="Proxima Nova Rg"/>
                <a:cs typeface="Proxima Nova Rg"/>
                <a:sym typeface="Proxima Nova"/>
              </a:defRPr>
            </a:lvl2pPr>
            <a:lvl3pPr marL="1371600" marR="0" lvl="2" indent="-482727" algn="l" rtl="0">
              <a:lnSpc>
                <a:spcPct val="125000"/>
              </a:lnSpc>
              <a:spcBef>
                <a:spcPts val="1001"/>
              </a:spcBef>
              <a:spcAft>
                <a:spcPts val="0"/>
              </a:spcAft>
              <a:buClr>
                <a:schemeClr val="dk1"/>
              </a:buClr>
              <a:buSzPts val="4002"/>
              <a:buFont typeface="Arial"/>
              <a:buChar char="•"/>
              <a:defRPr sz="4002" b="0" i="0" u="none" strike="noStrike" cap="none">
                <a:solidFill>
                  <a:schemeClr val="dk1"/>
                </a:solidFill>
                <a:latin typeface="Proxima Nova Rg"/>
                <a:ea typeface="Proxima Nova Rg"/>
                <a:cs typeface="Proxima Nova Rg"/>
                <a:sym typeface="Proxima Nova"/>
              </a:defRPr>
            </a:lvl3pPr>
            <a:lvl4pPr marL="1828800" marR="0" lvl="3"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4pPr>
            <a:lvl5pPr marL="2286000" marR="0" lvl="4"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5pPr>
            <a:lvl6pPr marL="2743200" marR="0" lvl="5"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6pPr>
            <a:lvl7pPr marL="3200400" marR="0" lvl="6"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7pPr>
            <a:lvl8pPr marL="3657600" marR="0" lvl="7"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8pPr>
            <a:lvl9pPr marL="4114800" marR="0" lvl="8"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sldNum" idx="12"/>
          </p:nvPr>
        </p:nvSpPr>
        <p:spPr>
          <a:xfrm>
            <a:off x="23081958" y="13748590"/>
            <a:ext cx="798674" cy="596900"/>
          </a:xfrm>
          <a:prstGeom prst="rect">
            <a:avLst/>
          </a:prstGeom>
          <a:noFill/>
          <a:ln>
            <a:noFill/>
          </a:ln>
        </p:spPr>
        <p:txBody>
          <a:bodyPr spcFirstLastPara="1" wrap="square" lIns="50800" tIns="50800" rIns="50800" bIns="50800" anchor="t" anchorCtr="0">
            <a:noAutofit/>
          </a:bodyPr>
          <a:lstStyle>
            <a:lvl1pPr marL="0" marR="0" lvl="0" indent="0" algn="l" rtl="0">
              <a:spcBef>
                <a:spcPts val="0"/>
              </a:spcBef>
              <a:buNone/>
              <a:defRPr sz="2001" b="0" i="0" u="none" strike="noStrike" cap="none">
                <a:solidFill>
                  <a:srgbClr val="000000"/>
                </a:solidFill>
                <a:latin typeface="Calibri"/>
                <a:ea typeface="Calibri"/>
                <a:cs typeface="Calibri"/>
                <a:sym typeface="Calibri"/>
              </a:defRPr>
            </a:lvl1pPr>
            <a:lvl2pPr marL="0" marR="0" lvl="1" indent="0" algn="l" rtl="0">
              <a:spcBef>
                <a:spcPts val="0"/>
              </a:spcBef>
              <a:buNone/>
              <a:defRPr sz="2001" b="0" i="0" u="none" strike="noStrike" cap="none">
                <a:solidFill>
                  <a:srgbClr val="000000"/>
                </a:solidFill>
                <a:latin typeface="Calibri"/>
                <a:ea typeface="Calibri"/>
                <a:cs typeface="Calibri"/>
                <a:sym typeface="Calibri"/>
              </a:defRPr>
            </a:lvl2pPr>
            <a:lvl3pPr marL="0" marR="0" lvl="2" indent="0" algn="l" rtl="0">
              <a:spcBef>
                <a:spcPts val="0"/>
              </a:spcBef>
              <a:buNone/>
              <a:defRPr sz="2001" b="0" i="0" u="none" strike="noStrike" cap="none">
                <a:solidFill>
                  <a:srgbClr val="000000"/>
                </a:solidFill>
                <a:latin typeface="Calibri"/>
                <a:ea typeface="Calibri"/>
                <a:cs typeface="Calibri"/>
                <a:sym typeface="Calibri"/>
              </a:defRPr>
            </a:lvl3pPr>
            <a:lvl4pPr marL="0" marR="0" lvl="3" indent="0" algn="l" rtl="0">
              <a:spcBef>
                <a:spcPts val="0"/>
              </a:spcBef>
              <a:buNone/>
              <a:defRPr sz="2001" b="0" i="0" u="none" strike="noStrike" cap="none">
                <a:solidFill>
                  <a:srgbClr val="000000"/>
                </a:solidFill>
                <a:latin typeface="Calibri"/>
                <a:ea typeface="Calibri"/>
                <a:cs typeface="Calibri"/>
                <a:sym typeface="Calibri"/>
              </a:defRPr>
            </a:lvl4pPr>
            <a:lvl5pPr marL="0" marR="0" lvl="4" indent="0" algn="l" rtl="0">
              <a:spcBef>
                <a:spcPts val="0"/>
              </a:spcBef>
              <a:buNone/>
              <a:defRPr sz="2001" b="0" i="0" u="none" strike="noStrike" cap="none">
                <a:solidFill>
                  <a:srgbClr val="000000"/>
                </a:solidFill>
                <a:latin typeface="Calibri"/>
                <a:ea typeface="Calibri"/>
                <a:cs typeface="Calibri"/>
                <a:sym typeface="Calibri"/>
              </a:defRPr>
            </a:lvl5pPr>
            <a:lvl6pPr marL="0" marR="0" lvl="5" indent="0" algn="l" rtl="0">
              <a:spcBef>
                <a:spcPts val="0"/>
              </a:spcBef>
              <a:buNone/>
              <a:defRPr sz="2001" b="0" i="0" u="none" strike="noStrike" cap="none">
                <a:solidFill>
                  <a:srgbClr val="000000"/>
                </a:solidFill>
                <a:latin typeface="Calibri"/>
                <a:ea typeface="Calibri"/>
                <a:cs typeface="Calibri"/>
                <a:sym typeface="Calibri"/>
              </a:defRPr>
            </a:lvl6pPr>
            <a:lvl7pPr marL="0" marR="0" lvl="6" indent="0" algn="l" rtl="0">
              <a:spcBef>
                <a:spcPts val="0"/>
              </a:spcBef>
              <a:buNone/>
              <a:defRPr sz="2001" b="0" i="0" u="none" strike="noStrike" cap="none">
                <a:solidFill>
                  <a:srgbClr val="000000"/>
                </a:solidFill>
                <a:latin typeface="Calibri"/>
                <a:ea typeface="Calibri"/>
                <a:cs typeface="Calibri"/>
                <a:sym typeface="Calibri"/>
              </a:defRPr>
            </a:lvl7pPr>
            <a:lvl8pPr marL="0" marR="0" lvl="7" indent="0" algn="l" rtl="0">
              <a:spcBef>
                <a:spcPts val="0"/>
              </a:spcBef>
              <a:buNone/>
              <a:defRPr sz="2001" b="0" i="0" u="none" strike="noStrike" cap="none">
                <a:solidFill>
                  <a:srgbClr val="000000"/>
                </a:solidFill>
                <a:latin typeface="Calibri"/>
                <a:ea typeface="Calibri"/>
                <a:cs typeface="Calibri"/>
                <a:sym typeface="Calibri"/>
              </a:defRPr>
            </a:lvl8pPr>
            <a:lvl9pPr marL="0" marR="0" lvl="8" indent="0" algn="l" rtl="0">
              <a:spcBef>
                <a:spcPts val="0"/>
              </a:spcBef>
              <a:buNone/>
              <a:defRPr sz="2001"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294465"/>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4" r:id="rId51"/>
    <p:sldLayoutId id="2147483825" r:id="rId52"/>
    <p:sldLayoutId id="2147483826" r:id="rId53"/>
    <p:sldLayoutId id="2147483827" r:id="rId54"/>
    <p:sldLayoutId id="2147483828" r:id="rId55"/>
    <p:sldLayoutId id="2147483829" r:id="rId56"/>
    <p:sldLayoutId id="2147483830" r:id="rId57"/>
    <p:sldLayoutId id="2147483831" r:id="rId58"/>
    <p:sldLayoutId id="2147483832" r:id="rId59"/>
    <p:sldLayoutId id="2147483833" r:id="rId60"/>
    <p:sldLayoutId id="2147483834" r:id="rId61"/>
    <p:sldLayoutId id="2147483835" r:id="rId62"/>
    <p:sldLayoutId id="2147483836" r:id="rId63"/>
    <p:sldLayoutId id="2147483837" r:id="rId64"/>
    <p:sldLayoutId id="2147483838" r:id="rId65"/>
    <p:sldLayoutId id="2147483839" r:id="rId66"/>
    <p:sldLayoutId id="2147483840" r:id="rId67"/>
    <p:sldLayoutId id="2147483841" r:id="rId68"/>
    <p:sldLayoutId id="2147483842" r:id="rId69"/>
    <p:sldLayoutId id="2147483843" r:id="rId70"/>
    <p:sldLayoutId id="2147483844" r:id="rId71"/>
    <p:sldLayoutId id="2147483845" r:id="rId72"/>
    <p:sldLayoutId id="2147483846" r:id="rId73"/>
    <p:sldLayoutId id="2147483847" r:id="rId74"/>
    <p:sldLayoutId id="2147483848" r:id="rId75"/>
    <p:sldLayoutId id="2147483849" r:id="rId76"/>
    <p:sldLayoutId id="2147483850" r:id="rId77"/>
    <p:sldLayoutId id="2147483851" r:id="rId78"/>
    <p:sldLayoutId id="2147483852" r:id="rId79"/>
    <p:sldLayoutId id="2147483853" r:id="rId80"/>
    <p:sldLayoutId id="2147483854" r:id="rId81"/>
    <p:sldLayoutId id="2147483855" r:id="rId82"/>
    <p:sldLayoutId id="2147483856" r:id="rId83"/>
    <p:sldLayoutId id="2147483857" r:id="rId84"/>
    <p:sldLayoutId id="2147483858" r:id="rId8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AF21BE6A-53D6-33DE-B9B0-3A06CE9C244D}"/>
              </a:ext>
            </a:extLst>
          </p:cNvPr>
          <p:cNvSpPr txBox="1"/>
          <p:nvPr userDrawn="1">
            <p:custDataLst>
              <p:tags r:id="rId5"/>
            </p:custDataLst>
          </p:nvPr>
        </p:nvSpPr>
        <p:spPr bwMode="gray">
          <a:xfrm>
            <a:off x="7948313" y="13998944"/>
            <a:ext cx="8518358" cy="230832"/>
          </a:xfrm>
          <a:prstGeom prst="rect">
            <a:avLst/>
          </a:prstGeom>
          <a:noFill/>
        </p:spPr>
        <p:txBody>
          <a:bodyPr vert="horz" wrap="none" lIns="0" tIns="0" rIns="0" bIns="0" rtlCol="0">
            <a:spAutoFit/>
          </a:bodyPr>
          <a:lstStyle/>
          <a:p>
            <a:pPr marL="0" indent="0">
              <a:buNone/>
            </a:pPr>
            <a:r>
              <a:rPr lang="en-US" sz="1500"/>
              <a:t>This information is confidential; it is not to be relied on by any 3rd party without prior written consent.</a:t>
            </a:r>
          </a:p>
        </p:txBody>
      </p:sp>
      <p:cxnSp>
        <p:nvCxnSpPr>
          <p:cNvPr id="11" name="Straight Connector 10">
            <a:extLst>
              <a:ext uri="{FF2B5EF4-FFF2-40B4-BE49-F238E27FC236}">
                <a16:creationId xmlns:a16="http://schemas.microsoft.com/office/drawing/2014/main" id="{11ADA490-0C01-9F30-80D0-F18E4105DF44}"/>
              </a:ext>
            </a:extLst>
          </p:cNvPr>
          <p:cNvCxnSpPr/>
          <p:nvPr userDrawn="1">
            <p:custDataLst>
              <p:tags r:id="rId6"/>
            </p:custDataLst>
          </p:nvPr>
        </p:nvCxnSpPr>
        <p:spPr>
          <a:xfrm flipH="1">
            <a:off x="21763857" y="14123213"/>
            <a:ext cx="1220907" cy="0"/>
          </a:xfrm>
          <a:prstGeom prst="line">
            <a:avLst/>
          </a:prstGeom>
          <a:ln w="6350">
            <a:solidFill>
              <a:srgbClr val="897F75"/>
            </a:solidFill>
          </a:ln>
        </p:spPr>
        <p:style>
          <a:lnRef idx="1">
            <a:schemeClr val="accent6"/>
          </a:lnRef>
          <a:fillRef idx="0">
            <a:schemeClr val="accent6"/>
          </a:fillRef>
          <a:effectRef idx="0">
            <a:schemeClr val="accent6"/>
          </a:effectRef>
          <a:fontRef idx="minor">
            <a:schemeClr val="tx1"/>
          </a:fontRef>
        </p:style>
      </p:cxnSp>
      <p:sp>
        <p:nvSpPr>
          <p:cNvPr id="12" name="Slide Number">
            <a:extLst>
              <a:ext uri="{FF2B5EF4-FFF2-40B4-BE49-F238E27FC236}">
                <a16:creationId xmlns:a16="http://schemas.microsoft.com/office/drawing/2014/main" id="{CE7FA193-0100-9D28-681D-A322CC12A8A7}"/>
              </a:ext>
            </a:extLst>
          </p:cNvPr>
          <p:cNvSpPr txBox="1"/>
          <p:nvPr userDrawn="1">
            <p:custDataLst>
              <p:tags r:id="rId7"/>
            </p:custDataLst>
          </p:nvPr>
        </p:nvSpPr>
        <p:spPr>
          <a:xfrm>
            <a:off x="23112841" y="13947648"/>
            <a:ext cx="323821" cy="327027"/>
          </a:xfrm>
          <a:prstGeom prst="rect">
            <a:avLst/>
          </a:prstGeom>
          <a:ln w="12700">
            <a:miter lim="400000"/>
          </a:ln>
        </p:spPr>
        <p:txBody>
          <a:bodyPr wrap="none" lIns="47632" tIns="47632" rIns="47632" bIns="47632" anchor="t">
            <a:spAutoFit/>
          </a:bodyP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ct val="0"/>
              </a:spcBef>
              <a:spcAft>
                <a:spcPct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BebasNeue"/>
              </a:defRPr>
            </a:lvl1pPr>
            <a:lvl2pPr marL="0" marR="0" indent="2286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2pPr>
            <a:lvl3pPr marL="0" marR="0" indent="4572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3pPr>
            <a:lvl4pPr marL="0" marR="0" indent="6858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4pPr>
            <a:lvl5pPr marL="0" marR="0" indent="9144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5pPr>
            <a:lvl6pPr marL="0" marR="0" indent="11430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6pPr>
            <a:lvl7pPr marL="0" marR="0" indent="13716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7pPr>
            <a:lvl8pPr marL="0" marR="0" indent="16002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8pPr>
            <a:lvl9pPr marL="0" marR="0" indent="1828800" algn="l" defTabSz="825500" rtl="0" fontAlgn="auto" latinLnBrk="0" hangingPunct="0">
              <a:lnSpc>
                <a:spcPct val="100000"/>
              </a:lnSpc>
              <a:spcBef>
                <a:spcPct val="0"/>
              </a:spcBef>
              <a:spcAft>
                <a:spcPct val="0"/>
              </a:spcAft>
              <a:buClrTx/>
              <a:buSzTx/>
              <a:buFontTx/>
              <a:buNone/>
              <a:defRPr kumimoji="0" sz="4200" b="0" i="0" u="none" strike="noStrike" cap="none" spc="0" normalizeH="0" baseline="0">
                <a:ln>
                  <a:noFill/>
                </a:ln>
                <a:solidFill>
                  <a:srgbClr val="FFFFFF"/>
                </a:solidFill>
                <a:effectLst/>
                <a:uFillTx/>
                <a:latin typeface="Proxima Nova Rg"/>
                <a:ea typeface="Proxima Nova Rg"/>
                <a:cs typeface="Proxima Nova Rg"/>
                <a:sym typeface="Proxima Nova"/>
              </a:defRPr>
            </a:lvl9pPr>
          </a:lstStyle>
          <a:p>
            <a:pPr algn="l"/>
            <a:fld id="{86CB4B4D-7CA3-9044-876B-883B54F8677D}" type="slidenum">
              <a:rPr lang="en-US" sz="1500" smtClean="0">
                <a:latin typeface="+mn-lt"/>
              </a:rPr>
              <a:pPr algn="l"/>
              <a:t>‹#›</a:t>
            </a:fld>
            <a:endParaRPr lang="en-US" sz="1500">
              <a:latin typeface="+mn-lt"/>
            </a:endParaRPr>
          </a:p>
        </p:txBody>
      </p:sp>
      <p:cxnSp>
        <p:nvCxnSpPr>
          <p:cNvPr id="13" name="Straight Connector 12">
            <a:extLst>
              <a:ext uri="{FF2B5EF4-FFF2-40B4-BE49-F238E27FC236}">
                <a16:creationId xmlns:a16="http://schemas.microsoft.com/office/drawing/2014/main" id="{31AE277A-E852-557D-697C-EFEC54D858C1}"/>
              </a:ext>
            </a:extLst>
          </p:cNvPr>
          <p:cNvCxnSpPr>
            <a:cxnSpLocks/>
          </p:cNvCxnSpPr>
          <p:nvPr userDrawn="1"/>
        </p:nvCxnSpPr>
        <p:spPr>
          <a:xfrm>
            <a:off x="1490192" y="3233897"/>
            <a:ext cx="2158345" cy="0"/>
          </a:xfrm>
          <a:prstGeom prst="line">
            <a:avLst/>
          </a:prstGeom>
          <a:ln w="889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262468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Lst>
  <p:txStyles>
    <p:titleStyle>
      <a:lvl1pPr algn="l" defTabSz="1829074" rtl="0" eaLnBrk="1" latinLnBrk="0" hangingPunct="1">
        <a:lnSpc>
          <a:spcPct val="90000"/>
        </a:lnSpc>
        <a:spcBef>
          <a:spcPct val="0"/>
        </a:spcBef>
        <a:buNone/>
        <a:defRPr sz="8801" kern="1200">
          <a:solidFill>
            <a:schemeClr val="tx1"/>
          </a:solidFill>
          <a:latin typeface="+mj-lt"/>
          <a:ea typeface="+mj-ea"/>
          <a:cs typeface="+mj-cs"/>
        </a:defRPr>
      </a:lvl1pPr>
    </p:titleStyle>
    <p:bodyStyle>
      <a:lvl1pPr marL="457269" indent="-457269" algn="l" defTabSz="1829074" rtl="0" eaLnBrk="1" latinLnBrk="0" hangingPunct="1">
        <a:lnSpc>
          <a:spcPct val="90000"/>
        </a:lnSpc>
        <a:spcBef>
          <a:spcPts val="2000"/>
        </a:spcBef>
        <a:buFont typeface="Arial" panose="020B0604020202020204" pitchFamily="34" charset="0"/>
        <a:buChar char="•"/>
        <a:defRPr sz="5601" kern="1200">
          <a:solidFill>
            <a:schemeClr val="tx1"/>
          </a:solidFill>
          <a:latin typeface="+mn-lt"/>
          <a:ea typeface="+mn-ea"/>
          <a:cs typeface="+mn-cs"/>
        </a:defRPr>
      </a:lvl1pPr>
      <a:lvl2pPr marL="1371806" indent="-457269" algn="l" defTabSz="1829074" rtl="0" eaLnBrk="1" latinLnBrk="0" hangingPunct="1">
        <a:lnSpc>
          <a:spcPct val="90000"/>
        </a:lnSpc>
        <a:spcBef>
          <a:spcPts val="1000"/>
        </a:spcBef>
        <a:buFont typeface="Arial" panose="020B0604020202020204" pitchFamily="34" charset="0"/>
        <a:buChar char="•"/>
        <a:defRPr sz="4801" kern="1200">
          <a:solidFill>
            <a:schemeClr val="tx1"/>
          </a:solidFill>
          <a:latin typeface="+mn-lt"/>
          <a:ea typeface="+mn-ea"/>
          <a:cs typeface="+mn-cs"/>
        </a:defRPr>
      </a:lvl2pPr>
      <a:lvl3pPr marL="2286343" indent="-457269" algn="l" defTabSz="1829074" rtl="0" eaLnBrk="1" latinLnBrk="0" hangingPunct="1">
        <a:lnSpc>
          <a:spcPct val="90000"/>
        </a:lnSpc>
        <a:spcBef>
          <a:spcPts val="1000"/>
        </a:spcBef>
        <a:buFont typeface="Arial" panose="020B0604020202020204" pitchFamily="34" charset="0"/>
        <a:buChar char="•"/>
        <a:defRPr sz="4001" kern="1200">
          <a:solidFill>
            <a:schemeClr val="tx1"/>
          </a:solidFill>
          <a:latin typeface="+mn-lt"/>
          <a:ea typeface="+mn-ea"/>
          <a:cs typeface="+mn-cs"/>
        </a:defRPr>
      </a:lvl3pPr>
      <a:lvl4pPr marL="3200880"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4pPr>
      <a:lvl5pPr marL="4115417"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5pPr>
      <a:lvl6pPr marL="5029954"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6pPr>
      <a:lvl7pPr marL="5944492"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7pPr>
      <a:lvl8pPr marL="6859029"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8pPr>
      <a:lvl9pPr marL="7773566" indent="-457269" algn="l" defTabSz="1829074" rtl="0" eaLnBrk="1" latinLnBrk="0" hangingPunct="1">
        <a:lnSpc>
          <a:spcPct val="90000"/>
        </a:lnSpc>
        <a:spcBef>
          <a:spcPts val="1000"/>
        </a:spcBef>
        <a:buFont typeface="Arial" panose="020B0604020202020204" pitchFamily="34" charset="0"/>
        <a:buChar char="•"/>
        <a:defRPr sz="3601" kern="1200">
          <a:solidFill>
            <a:schemeClr val="tx1"/>
          </a:solidFill>
          <a:latin typeface="+mn-lt"/>
          <a:ea typeface="+mn-ea"/>
          <a:cs typeface="+mn-cs"/>
        </a:defRPr>
      </a:lvl9pPr>
    </p:bodyStyle>
    <p:otherStyle>
      <a:defPPr>
        <a:defRPr lang="en-US"/>
      </a:defPPr>
      <a:lvl1pPr marL="0" algn="l" defTabSz="1829074" rtl="0" eaLnBrk="1" latinLnBrk="0" hangingPunct="1">
        <a:defRPr sz="3601" kern="1200">
          <a:solidFill>
            <a:schemeClr val="tx1"/>
          </a:solidFill>
          <a:latin typeface="+mn-lt"/>
          <a:ea typeface="+mn-ea"/>
          <a:cs typeface="+mn-cs"/>
        </a:defRPr>
      </a:lvl1pPr>
      <a:lvl2pPr marL="914537" algn="l" defTabSz="1829074" rtl="0" eaLnBrk="1" latinLnBrk="0" hangingPunct="1">
        <a:defRPr sz="3601" kern="1200">
          <a:solidFill>
            <a:schemeClr val="tx1"/>
          </a:solidFill>
          <a:latin typeface="+mn-lt"/>
          <a:ea typeface="+mn-ea"/>
          <a:cs typeface="+mn-cs"/>
        </a:defRPr>
      </a:lvl2pPr>
      <a:lvl3pPr marL="1829074" algn="l" defTabSz="1829074" rtl="0" eaLnBrk="1" latinLnBrk="0" hangingPunct="1">
        <a:defRPr sz="3601" kern="1200">
          <a:solidFill>
            <a:schemeClr val="tx1"/>
          </a:solidFill>
          <a:latin typeface="+mn-lt"/>
          <a:ea typeface="+mn-ea"/>
          <a:cs typeface="+mn-cs"/>
        </a:defRPr>
      </a:lvl3pPr>
      <a:lvl4pPr marL="2743611" algn="l" defTabSz="1829074" rtl="0" eaLnBrk="1" latinLnBrk="0" hangingPunct="1">
        <a:defRPr sz="3601" kern="1200">
          <a:solidFill>
            <a:schemeClr val="tx1"/>
          </a:solidFill>
          <a:latin typeface="+mn-lt"/>
          <a:ea typeface="+mn-ea"/>
          <a:cs typeface="+mn-cs"/>
        </a:defRPr>
      </a:lvl4pPr>
      <a:lvl5pPr marL="3658149" algn="l" defTabSz="1829074" rtl="0" eaLnBrk="1" latinLnBrk="0" hangingPunct="1">
        <a:defRPr sz="3601" kern="1200">
          <a:solidFill>
            <a:schemeClr val="tx1"/>
          </a:solidFill>
          <a:latin typeface="+mn-lt"/>
          <a:ea typeface="+mn-ea"/>
          <a:cs typeface="+mn-cs"/>
        </a:defRPr>
      </a:lvl5pPr>
      <a:lvl6pPr marL="4572686" algn="l" defTabSz="1829074" rtl="0" eaLnBrk="1" latinLnBrk="0" hangingPunct="1">
        <a:defRPr sz="3601" kern="1200">
          <a:solidFill>
            <a:schemeClr val="tx1"/>
          </a:solidFill>
          <a:latin typeface="+mn-lt"/>
          <a:ea typeface="+mn-ea"/>
          <a:cs typeface="+mn-cs"/>
        </a:defRPr>
      </a:lvl6pPr>
      <a:lvl7pPr marL="5487223" algn="l" defTabSz="1829074" rtl="0" eaLnBrk="1" latinLnBrk="0" hangingPunct="1">
        <a:defRPr sz="3601" kern="1200">
          <a:solidFill>
            <a:schemeClr val="tx1"/>
          </a:solidFill>
          <a:latin typeface="+mn-lt"/>
          <a:ea typeface="+mn-ea"/>
          <a:cs typeface="+mn-cs"/>
        </a:defRPr>
      </a:lvl7pPr>
      <a:lvl8pPr marL="6401760" algn="l" defTabSz="1829074" rtl="0" eaLnBrk="1" latinLnBrk="0" hangingPunct="1">
        <a:defRPr sz="3601" kern="1200">
          <a:solidFill>
            <a:schemeClr val="tx1"/>
          </a:solidFill>
          <a:latin typeface="+mn-lt"/>
          <a:ea typeface="+mn-ea"/>
          <a:cs typeface="+mn-cs"/>
        </a:defRPr>
      </a:lvl8pPr>
      <a:lvl9pPr marL="7316297" algn="l" defTabSz="1829074" rtl="0" eaLnBrk="1" latinLnBrk="0" hangingPunct="1">
        <a:defRPr sz="36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E1BFA-FE13-04ED-641C-0094C27277D5}"/>
              </a:ext>
            </a:extLst>
          </p:cNvPr>
          <p:cNvSpPr>
            <a:spLocks noGrp="1"/>
          </p:cNvSpPr>
          <p:nvPr>
            <p:ph type="title"/>
          </p:nvPr>
        </p:nvSpPr>
        <p:spPr>
          <a:xfrm>
            <a:off x="1676400" y="779463"/>
            <a:ext cx="21034375" cy="282733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7315C0-753C-D7DF-635C-7D41938689F6}"/>
              </a:ext>
            </a:extLst>
          </p:cNvPr>
          <p:cNvSpPr>
            <a:spLocks noGrp="1"/>
          </p:cNvSpPr>
          <p:nvPr>
            <p:ph type="body" idx="1"/>
          </p:nvPr>
        </p:nvSpPr>
        <p:spPr>
          <a:xfrm>
            <a:off x="1676400" y="3894138"/>
            <a:ext cx="21034375" cy="9283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BCD4E1-653C-DC99-2194-59182A2BB24F}"/>
              </a:ext>
            </a:extLst>
          </p:cNvPr>
          <p:cNvSpPr>
            <a:spLocks noGrp="1"/>
          </p:cNvSpPr>
          <p:nvPr>
            <p:ph type="dt" sz="half" idx="2"/>
          </p:nvPr>
        </p:nvSpPr>
        <p:spPr>
          <a:xfrm>
            <a:off x="1676400" y="13560425"/>
            <a:ext cx="5487988" cy="779463"/>
          </a:xfrm>
          <a:prstGeom prst="rect">
            <a:avLst/>
          </a:prstGeom>
        </p:spPr>
        <p:txBody>
          <a:bodyPr vert="horz" lIns="91440" tIns="45720" rIns="91440" bIns="45720" rtlCol="0" anchor="ctr"/>
          <a:lstStyle>
            <a:lvl1pPr algn="l">
              <a:defRPr sz="1200">
                <a:solidFill>
                  <a:schemeClr val="tx1">
                    <a:tint val="82000"/>
                  </a:schemeClr>
                </a:solidFill>
              </a:defRPr>
            </a:lvl1pPr>
          </a:lstStyle>
          <a:p>
            <a:fld id="{74DC1AB2-49F2-4182-B8E2-39F29E970C68}" type="datetimeFigureOut">
              <a:rPr lang="en-CA" smtClean="0"/>
              <a:t>2025-08-27</a:t>
            </a:fld>
            <a:endParaRPr lang="en-CA"/>
          </a:p>
        </p:txBody>
      </p:sp>
      <p:sp>
        <p:nvSpPr>
          <p:cNvPr id="5" name="Footer Placeholder 4">
            <a:extLst>
              <a:ext uri="{FF2B5EF4-FFF2-40B4-BE49-F238E27FC236}">
                <a16:creationId xmlns:a16="http://schemas.microsoft.com/office/drawing/2014/main" id="{C1A7E7A7-8188-3981-77CE-D28370B52757}"/>
              </a:ext>
            </a:extLst>
          </p:cNvPr>
          <p:cNvSpPr>
            <a:spLocks noGrp="1"/>
          </p:cNvSpPr>
          <p:nvPr>
            <p:ph type="ftr" sz="quarter" idx="3"/>
          </p:nvPr>
        </p:nvSpPr>
        <p:spPr>
          <a:xfrm>
            <a:off x="8078788" y="13560425"/>
            <a:ext cx="8229600" cy="77946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DE888C3-D802-A882-E9E1-16C67862714E}"/>
              </a:ext>
            </a:extLst>
          </p:cNvPr>
          <p:cNvSpPr>
            <a:spLocks noGrp="1"/>
          </p:cNvSpPr>
          <p:nvPr>
            <p:ph type="sldNum" sz="quarter" idx="4"/>
          </p:nvPr>
        </p:nvSpPr>
        <p:spPr>
          <a:xfrm>
            <a:off x="17222788" y="13560425"/>
            <a:ext cx="5487987" cy="779463"/>
          </a:xfrm>
          <a:prstGeom prst="rect">
            <a:avLst/>
          </a:prstGeom>
        </p:spPr>
        <p:txBody>
          <a:bodyPr vert="horz" lIns="91440" tIns="45720" rIns="91440" bIns="45720" rtlCol="0" anchor="ctr"/>
          <a:lstStyle>
            <a:lvl1pPr algn="r">
              <a:defRPr sz="1200">
                <a:solidFill>
                  <a:schemeClr val="tx1">
                    <a:tint val="82000"/>
                  </a:schemeClr>
                </a:solidFill>
              </a:defRPr>
            </a:lvl1pPr>
          </a:lstStyle>
          <a:p>
            <a:fld id="{5EA1C152-CAF6-4ED7-A341-13D03D02372A}" type="slidenum">
              <a:rPr lang="en-CA" smtClean="0"/>
              <a:t>‹#›</a:t>
            </a:fld>
            <a:endParaRPr lang="en-CA"/>
          </a:p>
        </p:txBody>
      </p:sp>
    </p:spTree>
    <p:extLst>
      <p:ext uri="{BB962C8B-B14F-4D97-AF65-F5344CB8AC3E}">
        <p14:creationId xmlns:p14="http://schemas.microsoft.com/office/powerpoint/2010/main" val="415240462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175657" y="778934"/>
            <a:ext cx="21534900" cy="28278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001"/>
              <a:buFont typeface="Bebas Neue"/>
              <a:buNone/>
              <a:defRPr sz="10001" b="1"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1175657" y="3894667"/>
            <a:ext cx="21534900" cy="9282854"/>
          </a:xfrm>
          <a:prstGeom prst="rect">
            <a:avLst/>
          </a:prstGeom>
          <a:noFill/>
          <a:ln>
            <a:noFill/>
          </a:ln>
        </p:spPr>
        <p:txBody>
          <a:bodyPr spcFirstLastPara="1" wrap="square" lIns="91425" tIns="45700" rIns="91425" bIns="45700" anchor="t" anchorCtr="0">
            <a:normAutofit/>
          </a:bodyPr>
          <a:lstStyle>
            <a:lvl1pPr marL="457200" marR="0" lvl="0" indent="-584327" algn="l" rtl="0">
              <a:lnSpc>
                <a:spcPct val="125000"/>
              </a:lnSpc>
              <a:spcBef>
                <a:spcPts val="2001"/>
              </a:spcBef>
              <a:spcAft>
                <a:spcPts val="0"/>
              </a:spcAft>
              <a:buClr>
                <a:schemeClr val="dk1"/>
              </a:buClr>
              <a:buSzPts val="5602"/>
              <a:buFont typeface="Arial"/>
              <a:buChar char="•"/>
              <a:defRPr sz="5602" b="0" i="0" u="none" strike="noStrike" cap="none">
                <a:solidFill>
                  <a:schemeClr val="dk1"/>
                </a:solidFill>
                <a:latin typeface="Proxima Nova Rg"/>
                <a:ea typeface="Proxima Nova Rg"/>
                <a:cs typeface="Proxima Nova Rg"/>
                <a:sym typeface="Proxima Nova"/>
              </a:defRPr>
            </a:lvl1pPr>
            <a:lvl2pPr marL="914400" marR="0" lvl="1" indent="-533527" algn="l" rtl="0">
              <a:lnSpc>
                <a:spcPct val="125000"/>
              </a:lnSpc>
              <a:spcBef>
                <a:spcPts val="1001"/>
              </a:spcBef>
              <a:spcAft>
                <a:spcPts val="0"/>
              </a:spcAft>
              <a:buClr>
                <a:schemeClr val="dk1"/>
              </a:buClr>
              <a:buSzPts val="4802"/>
              <a:buFont typeface="Arial"/>
              <a:buChar char="•"/>
              <a:defRPr sz="4802" b="0" i="0" u="none" strike="noStrike" cap="none">
                <a:solidFill>
                  <a:schemeClr val="dk1"/>
                </a:solidFill>
                <a:latin typeface="Proxima Nova Rg"/>
                <a:ea typeface="Proxima Nova Rg"/>
                <a:cs typeface="Proxima Nova Rg"/>
                <a:sym typeface="Proxima Nova"/>
              </a:defRPr>
            </a:lvl2pPr>
            <a:lvl3pPr marL="1371600" marR="0" lvl="2" indent="-482727" algn="l" rtl="0">
              <a:lnSpc>
                <a:spcPct val="125000"/>
              </a:lnSpc>
              <a:spcBef>
                <a:spcPts val="1001"/>
              </a:spcBef>
              <a:spcAft>
                <a:spcPts val="0"/>
              </a:spcAft>
              <a:buClr>
                <a:schemeClr val="dk1"/>
              </a:buClr>
              <a:buSzPts val="4002"/>
              <a:buFont typeface="Arial"/>
              <a:buChar char="•"/>
              <a:defRPr sz="4002" b="0" i="0" u="none" strike="noStrike" cap="none">
                <a:solidFill>
                  <a:schemeClr val="dk1"/>
                </a:solidFill>
                <a:latin typeface="Proxima Nova Rg"/>
                <a:ea typeface="Proxima Nova Rg"/>
                <a:cs typeface="Proxima Nova Rg"/>
                <a:sym typeface="Proxima Nova"/>
              </a:defRPr>
            </a:lvl3pPr>
            <a:lvl4pPr marL="1828800" marR="0" lvl="3"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4pPr>
            <a:lvl5pPr marL="2286000" marR="0" lvl="4" indent="-457263" algn="l" rtl="0">
              <a:lnSpc>
                <a:spcPct val="125000"/>
              </a:lnSpc>
              <a:spcBef>
                <a:spcPts val="1001"/>
              </a:spcBef>
              <a:spcAft>
                <a:spcPts val="0"/>
              </a:spcAft>
              <a:buClr>
                <a:schemeClr val="dk1"/>
              </a:buClr>
              <a:buSzPts val="3601"/>
              <a:buFont typeface="Arial"/>
              <a:buChar char="•"/>
              <a:defRPr sz="3600" b="0" i="0" u="none" strike="noStrike" cap="none">
                <a:solidFill>
                  <a:schemeClr val="dk1"/>
                </a:solidFill>
                <a:latin typeface="Proxima Nova Rg"/>
                <a:ea typeface="Proxima Nova Rg"/>
                <a:cs typeface="Proxima Nova Rg"/>
                <a:sym typeface="Proxima Nova"/>
              </a:defRPr>
            </a:lvl5pPr>
            <a:lvl6pPr marL="2743200" marR="0" lvl="5"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6pPr>
            <a:lvl7pPr marL="3200400" marR="0" lvl="6"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7pPr>
            <a:lvl8pPr marL="3657600" marR="0" lvl="7"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8pPr>
            <a:lvl9pPr marL="4114800" marR="0" lvl="8" indent="-457263" algn="l" rtl="0">
              <a:lnSpc>
                <a:spcPct val="90000"/>
              </a:lnSpc>
              <a:spcBef>
                <a:spcPts val="1001"/>
              </a:spcBef>
              <a:spcAft>
                <a:spcPts val="0"/>
              </a:spcAft>
              <a:buClr>
                <a:schemeClr val="dk1"/>
              </a:buClr>
              <a:buSzPts val="3601"/>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sldNum" idx="12"/>
          </p:nvPr>
        </p:nvSpPr>
        <p:spPr>
          <a:xfrm>
            <a:off x="23081958" y="13748590"/>
            <a:ext cx="798674" cy="596900"/>
          </a:xfrm>
          <a:prstGeom prst="rect">
            <a:avLst/>
          </a:prstGeom>
          <a:noFill/>
          <a:ln>
            <a:noFill/>
          </a:ln>
        </p:spPr>
        <p:txBody>
          <a:bodyPr spcFirstLastPara="1" wrap="square" lIns="50800" tIns="50800" rIns="50800" bIns="50800" anchor="t" anchorCtr="0">
            <a:noAutofit/>
          </a:bodyPr>
          <a:lstStyle>
            <a:lvl1pPr marL="0" marR="0" lvl="0" indent="0" algn="l" rtl="0">
              <a:spcBef>
                <a:spcPts val="0"/>
              </a:spcBef>
              <a:buNone/>
              <a:defRPr sz="2001" b="0" i="0" u="none" strike="noStrike" cap="none">
                <a:solidFill>
                  <a:srgbClr val="000000"/>
                </a:solidFill>
                <a:latin typeface="Calibri"/>
                <a:ea typeface="Calibri"/>
                <a:cs typeface="Calibri"/>
                <a:sym typeface="Calibri"/>
              </a:defRPr>
            </a:lvl1pPr>
            <a:lvl2pPr marL="0" marR="0" lvl="1" indent="0" algn="l" rtl="0">
              <a:spcBef>
                <a:spcPts val="0"/>
              </a:spcBef>
              <a:buNone/>
              <a:defRPr sz="2001" b="0" i="0" u="none" strike="noStrike" cap="none">
                <a:solidFill>
                  <a:srgbClr val="000000"/>
                </a:solidFill>
                <a:latin typeface="Calibri"/>
                <a:ea typeface="Calibri"/>
                <a:cs typeface="Calibri"/>
                <a:sym typeface="Calibri"/>
              </a:defRPr>
            </a:lvl2pPr>
            <a:lvl3pPr marL="0" marR="0" lvl="2" indent="0" algn="l" rtl="0">
              <a:spcBef>
                <a:spcPts val="0"/>
              </a:spcBef>
              <a:buNone/>
              <a:defRPr sz="2001" b="0" i="0" u="none" strike="noStrike" cap="none">
                <a:solidFill>
                  <a:srgbClr val="000000"/>
                </a:solidFill>
                <a:latin typeface="Calibri"/>
                <a:ea typeface="Calibri"/>
                <a:cs typeface="Calibri"/>
                <a:sym typeface="Calibri"/>
              </a:defRPr>
            </a:lvl3pPr>
            <a:lvl4pPr marL="0" marR="0" lvl="3" indent="0" algn="l" rtl="0">
              <a:spcBef>
                <a:spcPts val="0"/>
              </a:spcBef>
              <a:buNone/>
              <a:defRPr sz="2001" b="0" i="0" u="none" strike="noStrike" cap="none">
                <a:solidFill>
                  <a:srgbClr val="000000"/>
                </a:solidFill>
                <a:latin typeface="Calibri"/>
                <a:ea typeface="Calibri"/>
                <a:cs typeface="Calibri"/>
                <a:sym typeface="Calibri"/>
              </a:defRPr>
            </a:lvl4pPr>
            <a:lvl5pPr marL="0" marR="0" lvl="4" indent="0" algn="l" rtl="0">
              <a:spcBef>
                <a:spcPts val="0"/>
              </a:spcBef>
              <a:buNone/>
              <a:defRPr sz="2001" b="0" i="0" u="none" strike="noStrike" cap="none">
                <a:solidFill>
                  <a:srgbClr val="000000"/>
                </a:solidFill>
                <a:latin typeface="Calibri"/>
                <a:ea typeface="Calibri"/>
                <a:cs typeface="Calibri"/>
                <a:sym typeface="Calibri"/>
              </a:defRPr>
            </a:lvl5pPr>
            <a:lvl6pPr marL="0" marR="0" lvl="5" indent="0" algn="l" rtl="0">
              <a:spcBef>
                <a:spcPts val="0"/>
              </a:spcBef>
              <a:buNone/>
              <a:defRPr sz="2001" b="0" i="0" u="none" strike="noStrike" cap="none">
                <a:solidFill>
                  <a:srgbClr val="000000"/>
                </a:solidFill>
                <a:latin typeface="Calibri"/>
                <a:ea typeface="Calibri"/>
                <a:cs typeface="Calibri"/>
                <a:sym typeface="Calibri"/>
              </a:defRPr>
            </a:lvl6pPr>
            <a:lvl7pPr marL="0" marR="0" lvl="6" indent="0" algn="l" rtl="0">
              <a:spcBef>
                <a:spcPts val="0"/>
              </a:spcBef>
              <a:buNone/>
              <a:defRPr sz="2001" b="0" i="0" u="none" strike="noStrike" cap="none">
                <a:solidFill>
                  <a:srgbClr val="000000"/>
                </a:solidFill>
                <a:latin typeface="Calibri"/>
                <a:ea typeface="Calibri"/>
                <a:cs typeface="Calibri"/>
                <a:sym typeface="Calibri"/>
              </a:defRPr>
            </a:lvl7pPr>
            <a:lvl8pPr marL="0" marR="0" lvl="7" indent="0" algn="l" rtl="0">
              <a:spcBef>
                <a:spcPts val="0"/>
              </a:spcBef>
              <a:buNone/>
              <a:defRPr sz="2001" b="0" i="0" u="none" strike="noStrike" cap="none">
                <a:solidFill>
                  <a:srgbClr val="000000"/>
                </a:solidFill>
                <a:latin typeface="Calibri"/>
                <a:ea typeface="Calibri"/>
                <a:cs typeface="Calibri"/>
                <a:sym typeface="Calibri"/>
              </a:defRPr>
            </a:lvl8pPr>
            <a:lvl9pPr marL="0" marR="0" lvl="8" indent="0" algn="l" rtl="0">
              <a:spcBef>
                <a:spcPts val="0"/>
              </a:spcBef>
              <a:buNone/>
              <a:defRPr sz="2001"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9597542"/>
      </p:ext>
    </p:extLst>
  </p:cSld>
  <p:clrMap bg1="lt1" tx1="dk1" bg2="dk2" tx2="lt2" accent1="accent1" accent2="accent2" accent3="accent3" accent4="accent4" accent5="accent5" accent6="accent6" hlink="hlink" folHlink="folHlink"/>
  <p:sldLayoutIdLst>
    <p:sldLayoutId id="2147483893"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 id="2147483944" r:id="rId51"/>
    <p:sldLayoutId id="2147483945" r:id="rId52"/>
    <p:sldLayoutId id="2147483946" r:id="rId53"/>
    <p:sldLayoutId id="2147483947" r:id="rId54"/>
    <p:sldLayoutId id="2147483948" r:id="rId55"/>
    <p:sldLayoutId id="2147483949" r:id="rId56"/>
    <p:sldLayoutId id="2147483950" r:id="rId57"/>
    <p:sldLayoutId id="2147483951" r:id="rId58"/>
    <p:sldLayoutId id="2147483952" r:id="rId59"/>
    <p:sldLayoutId id="2147483953" r:id="rId60"/>
    <p:sldLayoutId id="2147483954" r:id="rId61"/>
    <p:sldLayoutId id="2147483955" r:id="rId62"/>
    <p:sldLayoutId id="2147483956" r:id="rId63"/>
    <p:sldLayoutId id="2147483957" r:id="rId64"/>
    <p:sldLayoutId id="2147483958" r:id="rId65"/>
    <p:sldLayoutId id="2147483959" r:id="rId66"/>
    <p:sldLayoutId id="2147483960" r:id="rId67"/>
    <p:sldLayoutId id="2147483961" r:id="rId68"/>
    <p:sldLayoutId id="2147483962" r:id="rId69"/>
    <p:sldLayoutId id="2147483963" r:id="rId70"/>
    <p:sldLayoutId id="2147483964" r:id="rId71"/>
    <p:sldLayoutId id="2147483965" r:id="rId72"/>
    <p:sldLayoutId id="2147483966" r:id="rId73"/>
    <p:sldLayoutId id="2147483967" r:id="rId74"/>
    <p:sldLayoutId id="2147483968" r:id="rId75"/>
    <p:sldLayoutId id="2147483969" r:id="rId76"/>
    <p:sldLayoutId id="2147483970" r:id="rId77"/>
    <p:sldLayoutId id="2147483971" r:id="rId78"/>
    <p:sldLayoutId id="2147483972" r:id="rId79"/>
    <p:sldLayoutId id="2147483973" r:id="rId80"/>
    <p:sldLayoutId id="2147483974" r:id="rId81"/>
    <p:sldLayoutId id="2147483975" r:id="rId82"/>
    <p:sldLayoutId id="2147483976" r:id="rId83"/>
    <p:sldLayoutId id="2147483977" r:id="rId84"/>
    <p:sldLayoutId id="2147483978" r:id="rId8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9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6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7"/>
        <p:cNvGrpSpPr/>
        <p:nvPr/>
      </p:nvGrpSpPr>
      <p:grpSpPr>
        <a:xfrm>
          <a:off x="0" y="0"/>
          <a:ext cx="0" cy="0"/>
          <a:chOff x="0" y="0"/>
          <a:chExt cx="0" cy="0"/>
        </a:xfrm>
      </p:grpSpPr>
      <p:pic>
        <p:nvPicPr>
          <p:cNvPr id="918" name="Google Shape;918;p1" descr="Logo&#10;&#10;Description automatically generated"/>
          <p:cNvPicPr preferRelativeResize="0"/>
          <p:nvPr/>
        </p:nvPicPr>
        <p:blipFill rotWithShape="1">
          <a:blip r:embed="rId3">
            <a:alphaModFix/>
          </a:blip>
          <a:srcRect/>
          <a:stretch/>
        </p:blipFill>
        <p:spPr>
          <a:xfrm>
            <a:off x="5040012" y="2533592"/>
            <a:ext cx="17919536" cy="3521574"/>
          </a:xfrm>
          <a:prstGeom prst="rect">
            <a:avLst/>
          </a:prstGeom>
          <a:noFill/>
          <a:ln>
            <a:noFill/>
          </a:ln>
        </p:spPr>
      </p:pic>
      <p:sp>
        <p:nvSpPr>
          <p:cNvPr id="919" name="Google Shape;919;p1"/>
          <p:cNvSpPr txBox="1"/>
          <p:nvPr/>
        </p:nvSpPr>
        <p:spPr>
          <a:xfrm>
            <a:off x="6860187" y="8575234"/>
            <a:ext cx="12740400" cy="184661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a:ln>
                  <a:noFill/>
                </a:ln>
                <a:solidFill>
                  <a:srgbClr val="20271E"/>
                </a:solidFill>
                <a:effectLst/>
                <a:uLnTx/>
                <a:uFillTx/>
                <a:latin typeface="Oswald SemiBold"/>
                <a:ea typeface="Oswald SemiBold"/>
                <a:cs typeface="Oswald SemiBold"/>
                <a:sym typeface="Oswald SemiBold"/>
              </a:rPr>
              <a:t>INVESTOR PRESENTATION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4800" u="none" strike="noStrike" kern="0" cap="none" spc="0" normalizeH="0" baseline="0" noProof="0" dirty="0">
                <a:ln>
                  <a:noFill/>
                </a:ln>
                <a:solidFill>
                  <a:srgbClr val="000000"/>
                </a:solidFill>
                <a:effectLst/>
                <a:uLnTx/>
                <a:uFillTx/>
                <a:latin typeface="Oswald" panose="00000500000000000000" pitchFamily="2" charset="0"/>
                <a:ea typeface="Oswald SemiBold"/>
                <a:cs typeface="Oswald SemiBold"/>
                <a:sym typeface="Oswald SemiBold"/>
              </a:rPr>
              <a:t>August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F53A-F2C2-1071-1E5F-B9F49AAF9A2E}"/>
            </a:ext>
          </a:extLst>
        </p:cNvPr>
        <p:cNvGrpSpPr/>
        <p:nvPr/>
      </p:nvGrpSpPr>
      <p:grpSpPr>
        <a:xfrm>
          <a:off x="0" y="0"/>
          <a:ext cx="0" cy="0"/>
          <a:chOff x="0" y="0"/>
          <a:chExt cx="0" cy="0"/>
        </a:xfrm>
      </p:grpSpPr>
      <p:sp>
        <p:nvSpPr>
          <p:cNvPr id="68" name="Title 1">
            <a:extLst>
              <a:ext uri="{FF2B5EF4-FFF2-40B4-BE49-F238E27FC236}">
                <a16:creationId xmlns:a16="http://schemas.microsoft.com/office/drawing/2014/main" id="{352EDF4E-CB4D-4DBA-964A-A9DEB4D453BA}"/>
              </a:ext>
            </a:extLst>
          </p:cNvPr>
          <p:cNvSpPr txBox="1">
            <a:spLocks/>
          </p:cNvSpPr>
          <p:nvPr/>
        </p:nvSpPr>
        <p:spPr>
          <a:xfrm>
            <a:off x="921604" y="818703"/>
            <a:ext cx="23177257" cy="2092772"/>
          </a:xfrm>
          <a:prstGeom prst="rect">
            <a:avLst/>
          </a:prstGeom>
        </p:spPr>
        <p:txBody>
          <a:bodyPr vert="horz" lIns="42868" tIns="17148" rIns="42868" bIns="17148" rtlCol="0" anchor="ctr" anchorCtr="0">
            <a:noAutofit/>
          </a:bodyPr>
          <a:lstStyle>
            <a:lvl1pPr algn="l" defTabSz="1829074" rtl="0" eaLnBrk="1" latinLnBrk="0" hangingPunct="1">
              <a:lnSpc>
                <a:spcPct val="100000"/>
              </a:lnSpc>
              <a:spcBef>
                <a:spcPct val="0"/>
              </a:spcBef>
              <a:buNone/>
              <a:defRPr sz="7201" b="1" kern="1200" spc="300" baseline="0">
                <a:solidFill>
                  <a:schemeClr val="tx1"/>
                </a:solidFill>
                <a:latin typeface="Bebas Neue" panose="020B0606020202050201" pitchFamily="34" charset="0"/>
                <a:ea typeface="+mj-ea"/>
                <a:cs typeface="+mj-cs"/>
              </a:defRPr>
            </a:lvl1pPr>
          </a:lstStyle>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rPr>
              <a:t>Dedicated to being a leader in the cannabis sector</a:t>
            </a: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 </a:t>
            </a:r>
            <a:endParaRPr kumimoji="0" lang="en-US" sz="7200" b="0"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endParaRPr>
          </a:p>
          <a:p>
            <a:pPr marL="0" marR="0" lvl="0" indent="0" algn="l" defTabSz="1829074" rtl="0" eaLnBrk="1" fontAlgn="auto" latinLnBrk="0" hangingPunct="1">
              <a:lnSpc>
                <a:spcPct val="100000"/>
              </a:lnSpc>
              <a:spcBef>
                <a:spcPct val="0"/>
              </a:spcBef>
              <a:spcAft>
                <a:spcPts val="0"/>
              </a:spcAft>
              <a:buClrTx/>
              <a:buSzTx/>
              <a:buFontTx/>
              <a:buNone/>
              <a:tabLst/>
              <a:defRPr/>
            </a:pPr>
            <a:r>
              <a:rPr lang="en-US" b="0" dirty="0"/>
              <a:t>Executing with Discipline Across Each Business</a:t>
            </a:r>
            <a:endPar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endParaRPr>
          </a:p>
        </p:txBody>
      </p:sp>
      <p:sp>
        <p:nvSpPr>
          <p:cNvPr id="9" name="TextBox 8">
            <a:extLst>
              <a:ext uri="{FF2B5EF4-FFF2-40B4-BE49-F238E27FC236}">
                <a16:creationId xmlns:a16="http://schemas.microsoft.com/office/drawing/2014/main" id="{73C2E8F3-579A-0E2F-1AB2-0DC1DF002E59}"/>
              </a:ext>
            </a:extLst>
          </p:cNvPr>
          <p:cNvSpPr txBox="1"/>
          <p:nvPr/>
        </p:nvSpPr>
        <p:spPr>
          <a:xfrm>
            <a:off x="7781934" y="13680986"/>
            <a:ext cx="9456596" cy="6122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roup 40">
            <a:extLst>
              <a:ext uri="{FF2B5EF4-FFF2-40B4-BE49-F238E27FC236}">
                <a16:creationId xmlns:a16="http://schemas.microsoft.com/office/drawing/2014/main" id="{E17529FC-EDD3-2A06-8B8D-FBB32AF3C63D}"/>
              </a:ext>
            </a:extLst>
          </p:cNvPr>
          <p:cNvGrpSpPr/>
          <p:nvPr/>
        </p:nvGrpSpPr>
        <p:grpSpPr>
          <a:xfrm>
            <a:off x="134919" y="8735037"/>
            <a:ext cx="13998891" cy="1087239"/>
            <a:chOff x="1284796" y="9800886"/>
            <a:chExt cx="13203460" cy="1087239"/>
          </a:xfrm>
        </p:grpSpPr>
        <p:sp>
          <p:nvSpPr>
            <p:cNvPr id="38" name="TextBox 37">
              <a:extLst>
                <a:ext uri="{FF2B5EF4-FFF2-40B4-BE49-F238E27FC236}">
                  <a16:creationId xmlns:a16="http://schemas.microsoft.com/office/drawing/2014/main" id="{3CD86850-4545-B5D8-C15D-36FA458DA4E1}"/>
                </a:ext>
              </a:extLst>
            </p:cNvPr>
            <p:cNvSpPr txBox="1"/>
            <p:nvPr/>
          </p:nvSpPr>
          <p:spPr>
            <a:xfrm>
              <a:off x="8203595" y="9934018"/>
              <a:ext cx="628466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Profitable Scale 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Canada Adult-Use</a:t>
              </a:r>
              <a:endParaRPr kumimoji="0" lang="en-CA"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endParaRPr>
            </a:p>
          </p:txBody>
        </p:sp>
        <p:sp>
          <p:nvSpPr>
            <p:cNvPr id="40" name="TextBox 39">
              <a:extLst>
                <a:ext uri="{FF2B5EF4-FFF2-40B4-BE49-F238E27FC236}">
                  <a16:creationId xmlns:a16="http://schemas.microsoft.com/office/drawing/2014/main" id="{51F77A34-EC9F-261A-6D47-DABBBDCA0AA2}"/>
                </a:ext>
              </a:extLst>
            </p:cNvPr>
            <p:cNvSpPr txBox="1"/>
            <p:nvPr/>
          </p:nvSpPr>
          <p:spPr>
            <a:xfrm>
              <a:off x="1284796" y="9800886"/>
              <a:ext cx="4966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Objectives</a:t>
              </a:r>
              <a:endParaRPr kumimoji="0" lang="en-CA" sz="3200" b="1"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endParaRPr>
            </a:p>
          </p:txBody>
        </p:sp>
      </p:grpSp>
      <p:grpSp>
        <p:nvGrpSpPr>
          <p:cNvPr id="44" name="Group 43">
            <a:extLst>
              <a:ext uri="{FF2B5EF4-FFF2-40B4-BE49-F238E27FC236}">
                <a16:creationId xmlns:a16="http://schemas.microsoft.com/office/drawing/2014/main" id="{09FF82EA-6596-6D9D-D745-6AF3496B09CF}"/>
              </a:ext>
            </a:extLst>
          </p:cNvPr>
          <p:cNvGrpSpPr/>
          <p:nvPr/>
        </p:nvGrpSpPr>
        <p:grpSpPr>
          <a:xfrm>
            <a:off x="422460" y="9989931"/>
            <a:ext cx="12992895" cy="3970318"/>
            <a:chOff x="1429784" y="8395982"/>
            <a:chExt cx="12272749" cy="3970318"/>
          </a:xfrm>
        </p:grpSpPr>
        <p:sp>
          <p:nvSpPr>
            <p:cNvPr id="46" name="TextBox 45">
              <a:extLst>
                <a:ext uri="{FF2B5EF4-FFF2-40B4-BE49-F238E27FC236}">
                  <a16:creationId xmlns:a16="http://schemas.microsoft.com/office/drawing/2014/main" id="{EAA9532A-E8FB-1AF2-7A55-E2F2A0860026}"/>
                </a:ext>
              </a:extLst>
            </p:cNvPr>
            <p:cNvSpPr txBox="1"/>
            <p:nvPr/>
          </p:nvSpPr>
          <p:spPr>
            <a:xfrm>
              <a:off x="9011085" y="8395982"/>
              <a:ext cx="4691448"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Prioritize high-demand formats with the largest available profit pools. Strengthen planning and execution with cannabis boards and key accounts to ensure the right products are consistently in stock.</a:t>
              </a:r>
              <a:endParaRPr kumimoji="0" lang="en-CA"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endParaRPr>
            </a:p>
          </p:txBody>
        </p:sp>
        <p:sp>
          <p:nvSpPr>
            <p:cNvPr id="48" name="TextBox 47">
              <a:extLst>
                <a:ext uri="{FF2B5EF4-FFF2-40B4-BE49-F238E27FC236}">
                  <a16:creationId xmlns:a16="http://schemas.microsoft.com/office/drawing/2014/main" id="{0BAAE79D-2779-C8E3-620D-D5FAEBEBBBFF}"/>
                </a:ext>
              </a:extLst>
            </p:cNvPr>
            <p:cNvSpPr txBox="1"/>
            <p:nvPr/>
          </p:nvSpPr>
          <p:spPr>
            <a:xfrm>
              <a:off x="1429784" y="8501944"/>
              <a:ext cx="4966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Focus</a:t>
              </a:r>
              <a:endParaRPr kumimoji="0" lang="en-CA" sz="3200" b="1"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endParaRPr>
            </a:p>
          </p:txBody>
        </p:sp>
      </p:grpSp>
      <p:grpSp>
        <p:nvGrpSpPr>
          <p:cNvPr id="69" name="Group 68">
            <a:extLst>
              <a:ext uri="{FF2B5EF4-FFF2-40B4-BE49-F238E27FC236}">
                <a16:creationId xmlns:a16="http://schemas.microsoft.com/office/drawing/2014/main" id="{A365CDD1-1AF3-3E4D-1276-CE589B619629}"/>
              </a:ext>
            </a:extLst>
          </p:cNvPr>
          <p:cNvGrpSpPr/>
          <p:nvPr/>
        </p:nvGrpSpPr>
        <p:grpSpPr>
          <a:xfrm>
            <a:off x="8318806" y="4550221"/>
            <a:ext cx="4966735" cy="4106386"/>
            <a:chOff x="9186621" y="3916361"/>
            <a:chExt cx="4966735" cy="4611303"/>
          </a:xfrm>
        </p:grpSpPr>
        <p:sp>
          <p:nvSpPr>
            <p:cNvPr id="70" name="Rectangle: Rounded Corners 69">
              <a:extLst>
                <a:ext uri="{FF2B5EF4-FFF2-40B4-BE49-F238E27FC236}">
                  <a16:creationId xmlns:a16="http://schemas.microsoft.com/office/drawing/2014/main" id="{E6F130AD-836F-9667-44AA-FFAA06DF1103}"/>
                </a:ext>
              </a:extLst>
            </p:cNvPr>
            <p:cNvSpPr/>
            <p:nvPr/>
          </p:nvSpPr>
          <p:spPr>
            <a:xfrm>
              <a:off x="9186621" y="3916361"/>
              <a:ext cx="4966735" cy="4611303"/>
            </a:xfrm>
            <a:prstGeom prst="roundRect">
              <a:avLst/>
            </a:prstGeom>
            <a:gradFill flip="none" rotWithShape="1">
              <a:gsLst>
                <a:gs pos="0">
                  <a:srgbClr val="B6811C"/>
                </a:gs>
                <a:gs pos="100000">
                  <a:srgbClr val="B6811C">
                    <a:alpha val="20000"/>
                  </a:srgbClr>
                </a:gs>
                <a:gs pos="50000">
                  <a:srgbClr val="B6811C">
                    <a:alpha val="60000"/>
                  </a:srgbClr>
                </a:gs>
                <a:gs pos="1000">
                  <a:srgbClr val="B6811C">
                    <a:alpha val="92000"/>
                  </a:srgb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rPr>
                <a:t>Simplified Canada Adult-Use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p:txBody>
        </p:sp>
        <p:pic>
          <p:nvPicPr>
            <p:cNvPr id="71" name="Picture 70" descr="7ACRES - Costa Canna">
              <a:extLst>
                <a:ext uri="{FF2B5EF4-FFF2-40B4-BE49-F238E27FC236}">
                  <a16:creationId xmlns:a16="http://schemas.microsoft.com/office/drawing/2014/main" id="{0E140585-BB06-F00C-351D-4A4CD4ADB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708" y="5112234"/>
              <a:ext cx="2364296" cy="23642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2" name="Picture 71" descr="Puffin's Cannabis Partners - Beverages">
              <a:extLst>
                <a:ext uri="{FF2B5EF4-FFF2-40B4-BE49-F238E27FC236}">
                  <a16:creationId xmlns:a16="http://schemas.microsoft.com/office/drawing/2014/main" id="{A891B6FA-EC72-0C07-B403-C08742409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2721" y="6856814"/>
              <a:ext cx="1486411" cy="14864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3" name="Picture 72" descr="Ultra Premium Flower &amp; Infused Pre-Rolls">
              <a:extLst>
                <a:ext uri="{FF2B5EF4-FFF2-40B4-BE49-F238E27FC236}">
                  <a16:creationId xmlns:a16="http://schemas.microsoft.com/office/drawing/2014/main" id="{E207FEF3-DF96-E65B-FB63-A4F9638CE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7198" y="6972130"/>
              <a:ext cx="1312862" cy="131286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74" name="Picture 73">
            <a:extLst>
              <a:ext uri="{FF2B5EF4-FFF2-40B4-BE49-F238E27FC236}">
                <a16:creationId xmlns:a16="http://schemas.microsoft.com/office/drawing/2014/main" id="{5668450B-B067-6BC2-3174-695F6079458B}"/>
              </a:ext>
            </a:extLst>
          </p:cNvPr>
          <p:cNvPicPr>
            <a:picLocks noChangeAspect="1"/>
          </p:cNvPicPr>
          <p:nvPr/>
        </p:nvPicPr>
        <p:blipFill>
          <a:blip r:embed="rId6"/>
          <a:stretch>
            <a:fillRect/>
          </a:stretch>
        </p:blipFill>
        <p:spPr>
          <a:xfrm>
            <a:off x="8922147" y="6424989"/>
            <a:ext cx="1414395" cy="601986"/>
          </a:xfrm>
          <a:prstGeom prst="rect">
            <a:avLst/>
          </a:prstGeom>
        </p:spPr>
      </p:pic>
      <p:grpSp>
        <p:nvGrpSpPr>
          <p:cNvPr id="3" name="Group 2">
            <a:extLst>
              <a:ext uri="{FF2B5EF4-FFF2-40B4-BE49-F238E27FC236}">
                <a16:creationId xmlns:a16="http://schemas.microsoft.com/office/drawing/2014/main" id="{63F7EE18-021C-7264-C8C2-7E0D4D7C6C1F}"/>
              </a:ext>
            </a:extLst>
          </p:cNvPr>
          <p:cNvGrpSpPr/>
          <p:nvPr/>
        </p:nvGrpSpPr>
        <p:grpSpPr>
          <a:xfrm>
            <a:off x="3011717" y="4495775"/>
            <a:ext cx="5152314" cy="4106386"/>
            <a:chOff x="13361049" y="2763478"/>
            <a:chExt cx="5152314" cy="4106386"/>
          </a:xfrm>
        </p:grpSpPr>
        <p:sp>
          <p:nvSpPr>
            <p:cNvPr id="63" name="Rectangle: Rounded Corners 62">
              <a:extLst>
                <a:ext uri="{FF2B5EF4-FFF2-40B4-BE49-F238E27FC236}">
                  <a16:creationId xmlns:a16="http://schemas.microsoft.com/office/drawing/2014/main" id="{8A2384CC-E793-B49F-6E71-0FA4FCD2A4A0}"/>
                </a:ext>
              </a:extLst>
            </p:cNvPr>
            <p:cNvSpPr/>
            <p:nvPr/>
          </p:nvSpPr>
          <p:spPr>
            <a:xfrm>
              <a:off x="13361049" y="2763478"/>
              <a:ext cx="4966735" cy="4106386"/>
            </a:xfrm>
            <a:prstGeom prst="roundRect">
              <a:avLst/>
            </a:prstGeom>
            <a:gradFill flip="none" rotWithShape="1">
              <a:gsLst>
                <a:gs pos="0">
                  <a:srgbClr val="B6811C"/>
                </a:gs>
                <a:gs pos="50000">
                  <a:srgbClr val="B6811C">
                    <a:alpha val="60000"/>
                  </a:srgbClr>
                </a:gs>
                <a:gs pos="100000">
                  <a:srgbClr val="B6811C">
                    <a:alpha val="20000"/>
                  </a:srgb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rPr>
                <a:t>Unified Global Medical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p:txBody>
        </p:sp>
        <p:sp>
          <p:nvSpPr>
            <p:cNvPr id="80" name="TextBox 79">
              <a:extLst>
                <a:ext uri="{FF2B5EF4-FFF2-40B4-BE49-F238E27FC236}">
                  <a16:creationId xmlns:a16="http://schemas.microsoft.com/office/drawing/2014/main" id="{4BBD17D0-CFB3-3D01-97F3-B3F6E0DB0F75}"/>
                </a:ext>
              </a:extLst>
            </p:cNvPr>
            <p:cNvSpPr txBox="1"/>
            <p:nvPr/>
          </p:nvSpPr>
          <p:spPr>
            <a:xfrm>
              <a:off x="14031967" y="4295799"/>
              <a:ext cx="44813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CAN, GER, POL, AUS</a:t>
              </a:r>
              <a:endParaRPr kumimoji="0" lang="en-CA" sz="2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grpSp>
      <p:sp>
        <p:nvSpPr>
          <p:cNvPr id="85" name="TextBox 84">
            <a:extLst>
              <a:ext uri="{FF2B5EF4-FFF2-40B4-BE49-F238E27FC236}">
                <a16:creationId xmlns:a16="http://schemas.microsoft.com/office/drawing/2014/main" id="{FECE74D6-8760-D730-9298-D39B9CE7A3B3}"/>
              </a:ext>
            </a:extLst>
          </p:cNvPr>
          <p:cNvSpPr txBox="1"/>
          <p:nvPr/>
        </p:nvSpPr>
        <p:spPr>
          <a:xfrm>
            <a:off x="13625894" y="9962795"/>
            <a:ext cx="4966736"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Optimize supply chain and manufacturing to meet demand across medical and adult-use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markets, enable smarter product allocation</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and </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improve margins.</a:t>
            </a:r>
            <a:endParaRPr kumimoji="0" lang="en-CA"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endParaRPr>
          </a:p>
        </p:txBody>
      </p:sp>
      <p:sp>
        <p:nvSpPr>
          <p:cNvPr id="86" name="TextBox 85">
            <a:extLst>
              <a:ext uri="{FF2B5EF4-FFF2-40B4-BE49-F238E27FC236}">
                <a16:creationId xmlns:a16="http://schemas.microsoft.com/office/drawing/2014/main" id="{F1CB407E-8901-4279-9C1A-16E6BF2AD83D}"/>
              </a:ext>
            </a:extLst>
          </p:cNvPr>
          <p:cNvSpPr txBox="1"/>
          <p:nvPr/>
        </p:nvSpPr>
        <p:spPr>
          <a:xfrm>
            <a:off x="13625894" y="8798544"/>
            <a:ext cx="49667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Right product, right market, always in stock</a:t>
            </a:r>
            <a:endParaRPr kumimoji="0" lang="en-CA"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endParaRPr>
          </a:p>
        </p:txBody>
      </p:sp>
      <p:sp>
        <p:nvSpPr>
          <p:cNvPr id="4" name="TextBox 3">
            <a:extLst>
              <a:ext uri="{FF2B5EF4-FFF2-40B4-BE49-F238E27FC236}">
                <a16:creationId xmlns:a16="http://schemas.microsoft.com/office/drawing/2014/main" id="{A0D0BCA0-ED66-2A93-5E33-B3266F3848FA}"/>
              </a:ext>
            </a:extLst>
          </p:cNvPr>
          <p:cNvSpPr txBox="1"/>
          <p:nvPr/>
        </p:nvSpPr>
        <p:spPr>
          <a:xfrm>
            <a:off x="2917503" y="8778806"/>
            <a:ext cx="49667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Global Medical Cannabis Leadership</a:t>
            </a:r>
            <a:endParaRPr kumimoji="0" lang="en-CA"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endParaRPr>
          </a:p>
        </p:txBody>
      </p:sp>
      <p:sp>
        <p:nvSpPr>
          <p:cNvPr id="5" name="TextBox 4">
            <a:extLst>
              <a:ext uri="{FF2B5EF4-FFF2-40B4-BE49-F238E27FC236}">
                <a16:creationId xmlns:a16="http://schemas.microsoft.com/office/drawing/2014/main" id="{3491A45C-96FB-8131-8C89-9C3E0598EC07}"/>
              </a:ext>
            </a:extLst>
          </p:cNvPr>
          <p:cNvSpPr txBox="1"/>
          <p:nvPr/>
        </p:nvSpPr>
        <p:spPr>
          <a:xfrm>
            <a:off x="3011716" y="9991349"/>
            <a:ext cx="49667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Expand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portfolio breadth, ensure consistent </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product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availability</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and deepen </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partnerships with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healthcare providers</a:t>
            </a:r>
            <a:r>
              <a:rPr kumimoji="0" lang="en-US"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rPr>
              <a:t>, clinics, and </a:t>
            </a:r>
            <a:r>
              <a:rPr kumimoji="0" lang="en-US" sz="2800" b="0" i="0" u="none" strike="noStrike" kern="0" cap="none" spc="0" normalizeH="0" baseline="0" noProof="0" dirty="0">
                <a:ln>
                  <a:noFill/>
                </a:ln>
                <a:solidFill>
                  <a:srgbClr val="000000"/>
                </a:solidFill>
                <a:effectLst/>
                <a:uLnTx/>
                <a:uFillTx/>
                <a:latin typeface="Montserrat Medium" panose="00000600000000000000" pitchFamily="2" charset="0"/>
                <a:cs typeface="Arial"/>
                <a:sym typeface="Arial"/>
              </a:rPr>
              <a:t>patients.</a:t>
            </a:r>
            <a:endParaRPr kumimoji="0" lang="en-CA" sz="2800" b="0" i="0" u="none" strike="noStrike" kern="0" cap="none" spc="0" normalizeH="0" baseline="0" noProof="0">
              <a:ln>
                <a:noFill/>
              </a:ln>
              <a:solidFill>
                <a:srgbClr val="000000"/>
              </a:solidFill>
              <a:effectLst/>
              <a:uLnTx/>
              <a:uFillTx/>
              <a:latin typeface="Montserrat Medium" panose="00000600000000000000" pitchFamily="2" charset="0"/>
              <a:cs typeface="Arial"/>
              <a:sym typeface="Arial"/>
            </a:endParaRPr>
          </a:p>
        </p:txBody>
      </p:sp>
      <p:sp>
        <p:nvSpPr>
          <p:cNvPr id="6" name="Rectangle: Rounded Corners 5">
            <a:extLst>
              <a:ext uri="{FF2B5EF4-FFF2-40B4-BE49-F238E27FC236}">
                <a16:creationId xmlns:a16="http://schemas.microsoft.com/office/drawing/2014/main" id="{3F299E5B-7AAF-5DE1-093E-30F44F8766B4}"/>
              </a:ext>
            </a:extLst>
          </p:cNvPr>
          <p:cNvSpPr/>
          <p:nvPr/>
        </p:nvSpPr>
        <p:spPr>
          <a:xfrm>
            <a:off x="18991443" y="4526811"/>
            <a:ext cx="5060923" cy="3994964"/>
          </a:xfrm>
          <a:prstGeom prst="roundRect">
            <a:avLst/>
          </a:prstGeom>
          <a:gradFill flip="none" rotWithShape="1">
            <a:gsLst>
              <a:gs pos="0">
                <a:schemeClr val="accent2"/>
              </a:gs>
              <a:gs pos="50000">
                <a:schemeClr val="accent2">
                  <a:alpha val="60000"/>
                </a:schemeClr>
              </a:gs>
              <a:gs pos="100000">
                <a:schemeClr val="accent2">
                  <a:alpha val="20000"/>
                </a:scheme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rPr>
              <a:t>Storz &amp; Bickel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p:txBody>
      </p:sp>
      <p:pic>
        <p:nvPicPr>
          <p:cNvPr id="7" name="Picture 6" descr="Storz &amp; Bickel Vaporizers and Accessories | TVape UK">
            <a:extLst>
              <a:ext uri="{FF2B5EF4-FFF2-40B4-BE49-F238E27FC236}">
                <a16:creationId xmlns:a16="http://schemas.microsoft.com/office/drawing/2014/main" id="{300E6CF0-9BFE-EE92-942C-52A88EB1BF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78915" y="5720752"/>
            <a:ext cx="3415318" cy="21330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E20375-A7B6-D266-F945-19879DAFDA7F}"/>
              </a:ext>
            </a:extLst>
          </p:cNvPr>
          <p:cNvSpPr txBox="1"/>
          <p:nvPr/>
        </p:nvSpPr>
        <p:spPr>
          <a:xfrm>
            <a:off x="19038536" y="9989706"/>
            <a:ext cx="4966736" cy="2677656"/>
          </a:xfrm>
          <a:prstGeom prst="rect">
            <a:avLst/>
          </a:prstGeom>
          <a:noFill/>
        </p:spPr>
        <p:txBody>
          <a:bodyPr wrap="square" rtlCol="0">
            <a:spAutoFit/>
          </a:bodyPr>
          <a:lstStyle/>
          <a:p>
            <a:pPr algn="ctr"/>
            <a:r>
              <a:rPr lang="en-US" sz="2800" dirty="0">
                <a:latin typeface="Montserrat Medium" panose="00000600000000000000" pitchFamily="2" charset="0"/>
              </a:rPr>
              <a:t>Enhance margins through production and procurement efficiencies </a:t>
            </a:r>
            <a:r>
              <a:rPr lang="en-US" sz="2800">
                <a:latin typeface="Montserrat Medium" panose="00000600000000000000" pitchFamily="2" charset="0"/>
              </a:rPr>
              <a:t>and </a:t>
            </a:r>
            <a:r>
              <a:rPr lang="en-US" sz="2800" dirty="0">
                <a:latin typeface="Montserrat Medium" panose="00000600000000000000" pitchFamily="2" charset="0"/>
              </a:rPr>
              <a:t>continue </a:t>
            </a:r>
            <a:r>
              <a:rPr lang="en-US" sz="2800">
                <a:latin typeface="Montserrat Medium" panose="00000600000000000000" pitchFamily="2" charset="0"/>
              </a:rPr>
              <a:t>leading </a:t>
            </a:r>
            <a:r>
              <a:rPr lang="en-US" sz="2800" dirty="0">
                <a:latin typeface="Montserrat Medium" panose="00000600000000000000" pitchFamily="2" charset="0"/>
              </a:rPr>
              <a:t>the market with distinctive innovations.</a:t>
            </a:r>
            <a:endParaRPr lang="en-CA" sz="2800">
              <a:latin typeface="Montserrat Medium" panose="00000600000000000000" pitchFamily="2" charset="0"/>
            </a:endParaRPr>
          </a:p>
        </p:txBody>
      </p:sp>
      <p:sp>
        <p:nvSpPr>
          <p:cNvPr id="10" name="TextBox 9">
            <a:extLst>
              <a:ext uri="{FF2B5EF4-FFF2-40B4-BE49-F238E27FC236}">
                <a16:creationId xmlns:a16="http://schemas.microsoft.com/office/drawing/2014/main" id="{215381DD-4DDF-7AE1-3B20-DAD76E24370D}"/>
              </a:ext>
            </a:extLst>
          </p:cNvPr>
          <p:cNvSpPr txBox="1"/>
          <p:nvPr/>
        </p:nvSpPr>
        <p:spPr>
          <a:xfrm>
            <a:off x="18991443" y="8778687"/>
            <a:ext cx="4990262" cy="954107"/>
          </a:xfrm>
          <a:prstGeom prst="rect">
            <a:avLst/>
          </a:prstGeom>
          <a:noFill/>
        </p:spPr>
        <p:txBody>
          <a:bodyPr wrap="square" rtlCol="0">
            <a:spAutoFit/>
          </a:bodyPr>
          <a:lstStyle/>
          <a:p>
            <a:pPr algn="ctr"/>
            <a:r>
              <a:rPr lang="en-US" sz="2800">
                <a:latin typeface="Montserrat Medium" panose="00000600000000000000" pitchFamily="2" charset="0"/>
              </a:rPr>
              <a:t>Uncontested Leadership in Global Vaporization</a:t>
            </a:r>
            <a:endParaRPr lang="en-CA" sz="2800">
              <a:latin typeface="Montserrat Medium" panose="00000600000000000000" pitchFamily="2" charset="0"/>
            </a:endParaRPr>
          </a:p>
        </p:txBody>
      </p:sp>
      <p:sp>
        <p:nvSpPr>
          <p:cNvPr id="2" name="Rectangle: Rounded Corners 1">
            <a:extLst>
              <a:ext uri="{FF2B5EF4-FFF2-40B4-BE49-F238E27FC236}">
                <a16:creationId xmlns:a16="http://schemas.microsoft.com/office/drawing/2014/main" id="{614B00FA-1493-0FF9-7F33-D9FAAFF9C2AB}"/>
              </a:ext>
            </a:extLst>
          </p:cNvPr>
          <p:cNvSpPr/>
          <p:nvPr/>
        </p:nvSpPr>
        <p:spPr>
          <a:xfrm>
            <a:off x="13628187" y="4550221"/>
            <a:ext cx="4964443" cy="4106386"/>
          </a:xfrm>
          <a:prstGeom prst="roundRect">
            <a:avLst/>
          </a:prstGeom>
          <a:solidFill>
            <a:srgbClr val="20291D"/>
          </a:solidFill>
          <a:ln w="57150" cap="flat" cmpd="sng" algn="ctr">
            <a:solidFill>
              <a:srgbClr val="20271E">
                <a:lumMod val="75000"/>
                <a:lumOff val="25000"/>
              </a:srgbClr>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4000" b="1" i="0" u="none" strike="noStrike" kern="0" cap="none" spc="0" normalizeH="0" baseline="0" noProof="0" dirty="0">
                <a:ln>
                  <a:noFill/>
                </a:ln>
                <a:solidFill>
                  <a:srgbClr val="FFFFFF"/>
                </a:solidFill>
                <a:effectLst/>
                <a:uLnTx/>
                <a:uFillTx/>
                <a:latin typeface="Montserrat" panose="00000500000000000000" pitchFamily="2" charset="0"/>
                <a:ea typeface="+mn-ea"/>
                <a:cs typeface="Proxima Nova" panose="020B0604020202020204" charset="0"/>
                <a:sym typeface="Arial"/>
              </a:rPr>
              <a:t>Global </a:t>
            </a:r>
            <a:r>
              <a:rPr kumimoji="0" lang="en-CA" sz="4000" b="1" i="0" u="none" strike="noStrike" kern="0" cap="none" spc="0" normalizeH="0" baseline="0" noProof="0">
                <a:ln>
                  <a:noFill/>
                </a:ln>
                <a:solidFill>
                  <a:srgbClr val="FFFFFF"/>
                </a:solidFill>
                <a:effectLst/>
                <a:uLnTx/>
                <a:uFillTx/>
                <a:latin typeface="Montserrat" panose="00000500000000000000" pitchFamily="2" charset="0"/>
                <a:ea typeface="+mn-ea"/>
                <a:cs typeface="Proxima Nova" panose="020B0604020202020204" charset="0"/>
                <a:sym typeface="Arial"/>
              </a:rPr>
              <a:t>Cannabis </a:t>
            </a:r>
            <a:r>
              <a:rPr kumimoji="0" lang="en-CA" sz="4000" b="1" i="0" u="none" strike="noStrike" kern="0" cap="none" spc="0" normalizeH="0" baseline="0" noProof="0" dirty="0">
                <a:ln>
                  <a:noFill/>
                </a:ln>
                <a:solidFill>
                  <a:srgbClr val="FFFFFF"/>
                </a:solidFill>
                <a:effectLst/>
                <a:uLnTx/>
                <a:uFillTx/>
                <a:latin typeface="Montserrat" panose="00000500000000000000" pitchFamily="2" charset="0"/>
                <a:ea typeface="+mn-ea"/>
                <a:cs typeface="Proxima Nova" panose="020B0604020202020204" charset="0"/>
                <a:sym typeface="Arial"/>
              </a:rPr>
              <a:t>Operations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CA" sz="4000" b="1" dirty="0">
              <a:latin typeface="Montserrat" panose="00000500000000000000" pitchFamily="2" charset="0"/>
              <a:cs typeface="Proxima Nova" panose="020B060402020202020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4000" b="1" i="0" u="none" strike="noStrike" kern="0" cap="none" spc="0" normalizeH="0" baseline="0" noProof="0" dirty="0">
              <a:ln>
                <a:noFill/>
              </a:ln>
              <a:solidFill>
                <a:srgbClr val="FFFFFF"/>
              </a:solidFill>
              <a:effectLst/>
              <a:uLnTx/>
              <a:uFillTx/>
              <a:latin typeface="Montserrat" panose="00000500000000000000" pitchFamily="2" charset="0"/>
              <a:ea typeface="+mn-ea"/>
              <a:cs typeface="Proxima Nova"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4000" b="1" i="0" u="none" strike="noStrike" kern="0" cap="none" spc="0" normalizeH="0" baseline="0" noProof="0" dirty="0">
              <a:ln>
                <a:noFill/>
              </a:ln>
              <a:solidFill>
                <a:srgbClr val="FFFFFF"/>
              </a:solidFill>
              <a:effectLst/>
              <a:uLnTx/>
              <a:uFillTx/>
              <a:latin typeface="Montserrat" panose="00000500000000000000" pitchFamily="2" charset="0"/>
              <a:ea typeface="+mn-ea"/>
              <a:cs typeface="Proxima Nova" panose="020B0604020202020204" charset="0"/>
              <a:sym typeface="Arial"/>
            </a:endParaRPr>
          </a:p>
        </p:txBody>
      </p:sp>
      <p:pic>
        <p:nvPicPr>
          <p:cNvPr id="11" name="Picture 10" descr="Brands - Canopy Growth">
            <a:extLst>
              <a:ext uri="{FF2B5EF4-FFF2-40B4-BE49-F238E27FC236}">
                <a16:creationId xmlns:a16="http://schemas.microsoft.com/office/drawing/2014/main" id="{044D977A-013C-E6A0-F34F-27BD66A9E9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7015" y="6570011"/>
            <a:ext cx="3104552" cy="1612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anopy Medical – Canopy Medical Germany">
            <a:extLst>
              <a:ext uri="{FF2B5EF4-FFF2-40B4-BE49-F238E27FC236}">
                <a16:creationId xmlns:a16="http://schemas.microsoft.com/office/drawing/2014/main" id="{C40D5810-8DA5-36FC-6C50-A4EBC5ACC7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923" y="6684192"/>
            <a:ext cx="1361749" cy="155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2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D5E4-E30E-0B3C-47FE-81FF12EC2E98}"/>
            </a:ext>
          </a:extLst>
        </p:cNvPr>
        <p:cNvGrpSpPr/>
        <p:nvPr/>
      </p:nvGrpSpPr>
      <p:grpSpPr>
        <a:xfrm>
          <a:off x="0" y="0"/>
          <a:ext cx="0" cy="0"/>
          <a:chOff x="0" y="0"/>
          <a:chExt cx="0" cy="0"/>
        </a:xfrm>
      </p:grpSpPr>
      <p:sp>
        <p:nvSpPr>
          <p:cNvPr id="68" name="Title 1">
            <a:extLst>
              <a:ext uri="{FF2B5EF4-FFF2-40B4-BE49-F238E27FC236}">
                <a16:creationId xmlns:a16="http://schemas.microsoft.com/office/drawing/2014/main" id="{B4B4E3C3-55A5-84B6-1730-DE15410CCA51}"/>
              </a:ext>
            </a:extLst>
          </p:cNvPr>
          <p:cNvSpPr txBox="1">
            <a:spLocks/>
          </p:cNvSpPr>
          <p:nvPr/>
        </p:nvSpPr>
        <p:spPr>
          <a:xfrm>
            <a:off x="921604" y="818703"/>
            <a:ext cx="23177257" cy="2092772"/>
          </a:xfrm>
          <a:prstGeom prst="rect">
            <a:avLst/>
          </a:prstGeom>
        </p:spPr>
        <p:txBody>
          <a:bodyPr vert="horz" lIns="42868" tIns="17148" rIns="42868" bIns="17148" rtlCol="0" anchor="ctr" anchorCtr="0">
            <a:noAutofit/>
          </a:bodyPr>
          <a:lstStyle>
            <a:lvl1pPr algn="l" defTabSz="1829074" rtl="0" eaLnBrk="1" latinLnBrk="0" hangingPunct="1">
              <a:lnSpc>
                <a:spcPct val="100000"/>
              </a:lnSpc>
              <a:spcBef>
                <a:spcPct val="0"/>
              </a:spcBef>
              <a:buNone/>
              <a:defRPr sz="7201" b="1" kern="1200" spc="300" baseline="0">
                <a:solidFill>
                  <a:schemeClr val="tx1"/>
                </a:solidFill>
                <a:latin typeface="Bebas Neue" panose="020B0606020202050201" pitchFamily="34" charset="0"/>
                <a:ea typeface="+mj-ea"/>
                <a:cs typeface="+mj-cs"/>
              </a:defRPr>
            </a:lvl1pPr>
          </a:lstStyle>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FOCUS IN FY2026: </a:t>
            </a:r>
          </a:p>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Driving Growth Through Execution and Discipline</a:t>
            </a:r>
          </a:p>
        </p:txBody>
      </p:sp>
      <p:sp>
        <p:nvSpPr>
          <p:cNvPr id="2" name="TextBox 1">
            <a:extLst>
              <a:ext uri="{FF2B5EF4-FFF2-40B4-BE49-F238E27FC236}">
                <a16:creationId xmlns:a16="http://schemas.microsoft.com/office/drawing/2014/main" id="{3046E519-5EAD-FF5E-9ACF-C6F73172DF3B}"/>
              </a:ext>
            </a:extLst>
          </p:cNvPr>
          <p:cNvSpPr txBox="1"/>
          <p:nvPr/>
        </p:nvSpPr>
        <p:spPr>
          <a:xfrm>
            <a:off x="7728155" y="13811697"/>
            <a:ext cx="9456596" cy="612226"/>
          </a:xfrm>
          <a:prstGeom prst="rect">
            <a:avLst/>
          </a:prstGeom>
          <a:solidFill>
            <a:schemeClr val="bg1"/>
          </a:solidFill>
        </p:spPr>
        <p:txBody>
          <a:bodyPr wrap="square" rtlCol="0">
            <a:spAutoFit/>
          </a:bodyPr>
          <a:lstStyle/>
          <a:p>
            <a:endParaRPr lang="en-CA"/>
          </a:p>
        </p:txBody>
      </p:sp>
      <p:sp>
        <p:nvSpPr>
          <p:cNvPr id="3" name="Google Shape;963;p7">
            <a:extLst>
              <a:ext uri="{FF2B5EF4-FFF2-40B4-BE49-F238E27FC236}">
                <a16:creationId xmlns:a16="http://schemas.microsoft.com/office/drawing/2014/main" id="{EACB5527-1F09-4662-FC90-E4E4B4C2B4FB}"/>
              </a:ext>
            </a:extLst>
          </p:cNvPr>
          <p:cNvSpPr txBox="1"/>
          <p:nvPr/>
        </p:nvSpPr>
        <p:spPr>
          <a:xfrm>
            <a:off x="669254" y="3656212"/>
            <a:ext cx="21597580" cy="10974188"/>
          </a:xfrm>
          <a:prstGeom prst="rect">
            <a:avLst/>
          </a:prstGeom>
          <a:noFill/>
          <a:ln>
            <a:noFill/>
          </a:ln>
        </p:spPr>
        <p:txBody>
          <a:bodyPr spcFirstLastPara="1" wrap="square" lIns="91425" tIns="45700" rIns="91425" bIns="45700" anchor="t" anchorCtr="0">
            <a:noAutofit/>
          </a:bodyPr>
          <a:lstStyle/>
          <a:p>
            <a:pPr marL="971550" indent="-742950">
              <a:lnSpc>
                <a:spcPct val="150000"/>
              </a:lnSpc>
              <a:spcAft>
                <a:spcPts val="600"/>
              </a:spcAft>
              <a:buClr>
                <a:srgbClr val="20271E"/>
              </a:buClr>
              <a:buSzPts val="3200"/>
              <a:buFont typeface="+mj-lt"/>
              <a:buAutoNum type="arabicPeriod"/>
              <a:defRPr/>
            </a:pPr>
            <a:r>
              <a:rPr lang="en-US" sz="3800" dirty="0">
                <a:solidFill>
                  <a:srgbClr val="20271E"/>
                </a:solidFill>
                <a:latin typeface="Montserrat"/>
                <a:ea typeface="Montserrat"/>
                <a:cs typeface="Montserrat"/>
                <a:sym typeface="Montserrat"/>
              </a:rPr>
              <a:t>Accelerate revenue growth in </a:t>
            </a:r>
            <a:r>
              <a:rPr lang="en-US" sz="3800" b="1" dirty="0">
                <a:solidFill>
                  <a:srgbClr val="20271E"/>
                </a:solidFill>
                <a:latin typeface="Montserrat"/>
                <a:ea typeface="Montserrat"/>
                <a:cs typeface="Montserrat"/>
                <a:sym typeface="Montserrat"/>
              </a:rPr>
              <a:t>Global Medical </a:t>
            </a:r>
            <a:r>
              <a:rPr lang="en-US" sz="3800" dirty="0">
                <a:solidFill>
                  <a:srgbClr val="20271E"/>
                </a:solidFill>
                <a:latin typeface="Montserrat"/>
                <a:ea typeface="Montserrat"/>
                <a:cs typeface="Montserrat"/>
                <a:sym typeface="Montserrat"/>
              </a:rPr>
              <a:t>through improved supply continuity and deeper market engagement.</a:t>
            </a:r>
          </a:p>
          <a:p>
            <a:pPr marL="971550" indent="-742950">
              <a:lnSpc>
                <a:spcPct val="150000"/>
              </a:lnSpc>
              <a:spcAft>
                <a:spcPts val="600"/>
              </a:spcAft>
              <a:buClr>
                <a:srgbClr val="20271E"/>
              </a:buClr>
              <a:buSzPts val="3200"/>
              <a:buFont typeface="+mj-lt"/>
              <a:buAutoNum type="arabicPeriod"/>
              <a:defRPr/>
            </a:pPr>
            <a:r>
              <a:rPr lang="en-US" sz="3800" dirty="0">
                <a:solidFill>
                  <a:srgbClr val="20271E"/>
                </a:solidFill>
                <a:latin typeface="Montserrat"/>
                <a:ea typeface="Montserrat"/>
                <a:cs typeface="Montserrat"/>
                <a:sym typeface="Montserrat"/>
              </a:rPr>
              <a:t>Strengthen commercial execution and margin performance in </a:t>
            </a:r>
            <a:r>
              <a:rPr lang="en-US" sz="3800" b="1" dirty="0">
                <a:solidFill>
                  <a:srgbClr val="20271E"/>
                </a:solidFill>
                <a:latin typeface="Montserrat"/>
                <a:ea typeface="Montserrat"/>
                <a:cs typeface="Montserrat"/>
                <a:sym typeface="Montserrat"/>
              </a:rPr>
              <a:t>Canada’s Adult-Use </a:t>
            </a:r>
            <a:r>
              <a:rPr lang="en-US" sz="3800" dirty="0">
                <a:solidFill>
                  <a:srgbClr val="20271E"/>
                </a:solidFill>
                <a:latin typeface="Montserrat"/>
                <a:ea typeface="Montserrat"/>
                <a:cs typeface="Montserrat"/>
                <a:sym typeface="Montserrat"/>
              </a:rPr>
              <a:t>market by focusing on high-demand formats and supply consistency.</a:t>
            </a:r>
          </a:p>
          <a:p>
            <a:pPr marL="971550" indent="-742950">
              <a:lnSpc>
                <a:spcPct val="150000"/>
              </a:lnSpc>
              <a:spcAft>
                <a:spcPts val="600"/>
              </a:spcAft>
              <a:buClr>
                <a:srgbClr val="20271E"/>
              </a:buClr>
              <a:buSzPts val="3200"/>
              <a:buFont typeface="+mj-lt"/>
              <a:buAutoNum type="arabicPeriod"/>
              <a:defRPr/>
            </a:pPr>
            <a:r>
              <a:rPr lang="en-US" sz="3800" dirty="0">
                <a:solidFill>
                  <a:srgbClr val="20271E"/>
                </a:solidFill>
                <a:latin typeface="Montserrat"/>
                <a:ea typeface="Montserrat"/>
                <a:cs typeface="Montserrat"/>
                <a:sym typeface="Montserrat"/>
              </a:rPr>
              <a:t>Maintain global vaporizer leadership with </a:t>
            </a:r>
            <a:r>
              <a:rPr lang="en-US" sz="3800" b="1" dirty="0">
                <a:solidFill>
                  <a:srgbClr val="20271E"/>
                </a:solidFill>
                <a:latin typeface="Montserrat"/>
                <a:ea typeface="Montserrat"/>
                <a:cs typeface="Montserrat"/>
                <a:sym typeface="Montserrat"/>
              </a:rPr>
              <a:t>Storz &amp; Bickel</a:t>
            </a:r>
            <a:r>
              <a:rPr lang="en-US" sz="3800" dirty="0">
                <a:solidFill>
                  <a:srgbClr val="20271E"/>
                </a:solidFill>
                <a:latin typeface="Montserrat"/>
                <a:ea typeface="Montserrat"/>
                <a:cs typeface="Montserrat"/>
                <a:sym typeface="Montserrat"/>
              </a:rPr>
              <a:t>, supported by enhanced e-commerce capabilities and a new device launch in calendar 2025.</a:t>
            </a:r>
          </a:p>
          <a:p>
            <a:pPr marL="971550" indent="-742950">
              <a:lnSpc>
                <a:spcPct val="150000"/>
              </a:lnSpc>
              <a:spcAft>
                <a:spcPts val="600"/>
              </a:spcAft>
              <a:buClr>
                <a:srgbClr val="20271E"/>
              </a:buClr>
              <a:buSzPts val="3200"/>
              <a:buFont typeface="+mj-lt"/>
              <a:buAutoNum type="arabicPeriod"/>
              <a:defRPr/>
            </a:pPr>
            <a:r>
              <a:rPr lang="en-US" sz="3800" dirty="0">
                <a:solidFill>
                  <a:srgbClr val="20271E"/>
                </a:solidFill>
                <a:latin typeface="Montserrat"/>
                <a:ea typeface="Montserrat"/>
                <a:cs typeface="Montserrat"/>
                <a:sym typeface="Montserrat"/>
              </a:rPr>
              <a:t>Progress toward </a:t>
            </a:r>
            <a:r>
              <a:rPr lang="en-US" sz="3800" b="1" dirty="0">
                <a:solidFill>
                  <a:srgbClr val="20271E"/>
                </a:solidFill>
                <a:latin typeface="Montserrat"/>
                <a:ea typeface="Montserrat"/>
                <a:cs typeface="Montserrat"/>
                <a:sym typeface="Montserrat"/>
              </a:rPr>
              <a:t>positive Adjusted EBITDA</a:t>
            </a:r>
            <a:r>
              <a:rPr lang="en-US" sz="3800" b="1" baseline="30000" dirty="0">
                <a:solidFill>
                  <a:srgbClr val="20271E"/>
                </a:solidFill>
                <a:latin typeface="Montserrat"/>
                <a:ea typeface="Montserrat"/>
                <a:cs typeface="Montserrat"/>
                <a:sym typeface="Montserrat"/>
              </a:rPr>
              <a:t>1</a:t>
            </a:r>
            <a:r>
              <a:rPr lang="en-US" sz="3800" b="1" dirty="0">
                <a:solidFill>
                  <a:srgbClr val="20271E"/>
                </a:solidFill>
                <a:latin typeface="Montserrat"/>
                <a:ea typeface="Montserrat"/>
                <a:cs typeface="Montserrat"/>
                <a:sym typeface="Montserrat"/>
              </a:rPr>
              <a:t> </a:t>
            </a:r>
            <a:r>
              <a:rPr lang="en-US" sz="3800" dirty="0">
                <a:solidFill>
                  <a:srgbClr val="20271E"/>
                </a:solidFill>
                <a:latin typeface="Montserrat"/>
                <a:ea typeface="Montserrat"/>
                <a:cs typeface="Montserrat"/>
                <a:sym typeface="Montserrat"/>
              </a:rPr>
              <a:t>through disciplined execution, a focused portfolio, and an asset-right operating model—despite ongoing macro headwinds.</a:t>
            </a:r>
          </a:p>
        </p:txBody>
      </p:sp>
      <p:sp>
        <p:nvSpPr>
          <p:cNvPr id="5" name="TextBox 4">
            <a:extLst>
              <a:ext uri="{FF2B5EF4-FFF2-40B4-BE49-F238E27FC236}">
                <a16:creationId xmlns:a16="http://schemas.microsoft.com/office/drawing/2014/main" id="{76A267C0-B749-CE6E-1B06-ADE9328ABCC7}"/>
              </a:ext>
            </a:extLst>
          </p:cNvPr>
          <p:cNvSpPr txBox="1"/>
          <p:nvPr/>
        </p:nvSpPr>
        <p:spPr>
          <a:xfrm>
            <a:off x="921604" y="13611642"/>
            <a:ext cx="19090106"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lumMod val="50000"/>
                  </a:srgbClr>
                </a:solidFill>
                <a:effectLst/>
                <a:uLnTx/>
                <a:uFillTx/>
                <a:latin typeface="Arial"/>
                <a:ea typeface="Montserrat"/>
                <a:cs typeface="Montserrat"/>
                <a:sym typeface="Montserrat"/>
              </a:rPr>
              <a:t>1. Adjusted EBITDA is a Non-GAAP measure. See Non-GAAP </a:t>
            </a:r>
            <a:r>
              <a:rPr lang="en-US" sz="2000" dirty="0">
                <a:solidFill>
                  <a:srgbClr val="FFFFFF">
                    <a:lumMod val="50000"/>
                  </a:srgbClr>
                </a:solidFill>
                <a:ea typeface="Montserrat"/>
                <a:sym typeface="Montserrat"/>
              </a:rPr>
              <a:t>M</a:t>
            </a:r>
            <a:r>
              <a:rPr kumimoji="0" lang="en-US" sz="2000" b="0" i="0" u="none" strike="noStrike" kern="0" cap="none" spc="0" normalizeH="0" baseline="0" noProof="0" dirty="0" err="1">
                <a:ln>
                  <a:noFill/>
                </a:ln>
                <a:solidFill>
                  <a:srgbClr val="FFFFFF">
                    <a:lumMod val="50000"/>
                  </a:srgbClr>
                </a:solidFill>
                <a:effectLst/>
                <a:uLnTx/>
                <a:uFillTx/>
                <a:latin typeface="Arial"/>
                <a:cs typeface="Arial"/>
                <a:sym typeface="Montserrat"/>
              </a:rPr>
              <a:t>easures</a:t>
            </a:r>
            <a:r>
              <a:rPr kumimoji="0" lang="en-US" sz="2000" b="0" i="0" u="none" strike="noStrike" kern="0" cap="none" spc="0" normalizeH="0" baseline="0" noProof="0" dirty="0">
                <a:ln>
                  <a:noFill/>
                </a:ln>
                <a:solidFill>
                  <a:srgbClr val="FFFFFF">
                    <a:lumMod val="50000"/>
                  </a:srgbClr>
                </a:solidFill>
                <a:effectLst/>
                <a:uLnTx/>
                <a:uFillTx/>
                <a:latin typeface="Arial"/>
                <a:ea typeface="Montserrat"/>
                <a:cs typeface="Montserrat"/>
                <a:sym typeface="Montserrat"/>
              </a:rPr>
              <a:t> section in the Disclaimers and Cautionary Statements section of this Presentation</a:t>
            </a:r>
            <a:endParaRPr lang="en-CA" dirty="0"/>
          </a:p>
        </p:txBody>
      </p:sp>
    </p:spTree>
    <p:extLst>
      <p:ext uri="{BB962C8B-B14F-4D97-AF65-F5344CB8AC3E}">
        <p14:creationId xmlns:p14="http://schemas.microsoft.com/office/powerpoint/2010/main" val="330811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7"/>
          <p:cNvSpPr/>
          <p:nvPr/>
        </p:nvSpPr>
        <p:spPr>
          <a:xfrm>
            <a:off x="1345540" y="2621208"/>
            <a:ext cx="2904564" cy="5109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7"/>
          <p:cNvSpPr txBox="1"/>
          <p:nvPr/>
        </p:nvSpPr>
        <p:spPr>
          <a:xfrm>
            <a:off x="637952" y="3215075"/>
            <a:ext cx="15955063" cy="10974188"/>
          </a:xfrm>
          <a:prstGeom prst="rect">
            <a:avLst/>
          </a:prstGeom>
          <a:noFill/>
          <a:ln>
            <a:noFill/>
          </a:ln>
        </p:spPr>
        <p:txBody>
          <a:bodyPr spcFirstLastPara="1" wrap="square" lIns="91425" tIns="45700" rIns="91425" bIns="45700" anchor="t" anchorCtr="0">
            <a:noAutofit/>
          </a:bodyPr>
          <a:lstStyle/>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r>
              <a:rPr lang="en-US" sz="2800" dirty="0">
                <a:solidFill>
                  <a:srgbClr val="20271E"/>
                </a:solidFill>
                <a:latin typeface="Montserrat"/>
                <a:ea typeface="Montserrat"/>
                <a:cs typeface="Montserrat"/>
                <a:sym typeface="Montserrat"/>
              </a:rPr>
              <a:t>C</a:t>
            </a:r>
            <a:r>
              <a:rPr kumimoji="0" lang="en-US" sz="2800" b="0" i="0" u="none" strike="noStrike" kern="0" cap="none" spc="0" normalizeH="0" baseline="0" noProof="0" dirty="0" err="1">
                <a:ln>
                  <a:noFill/>
                </a:ln>
                <a:solidFill>
                  <a:srgbClr val="20271E"/>
                </a:solidFill>
                <a:effectLst/>
                <a:uLnTx/>
                <a:uFillTx/>
                <a:latin typeface="Montserrat"/>
                <a:ea typeface="Montserrat"/>
                <a:cs typeface="Montserrat"/>
                <a:sym typeface="Montserrat"/>
              </a:rPr>
              <a:t>annabis</a:t>
            </a: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 revenue was $57 MM in Q1 FY2026, representing an </a:t>
            </a:r>
            <a:r>
              <a:rPr kumimoji="0" lang="en-US" sz="2800" b="1" i="0" u="none" strike="noStrike" kern="0" cap="none" spc="0" normalizeH="0" baseline="0" noProof="0" dirty="0">
                <a:ln>
                  <a:noFill/>
                </a:ln>
                <a:solidFill>
                  <a:srgbClr val="20271E"/>
                </a:solidFill>
                <a:effectLst/>
                <a:uLnTx/>
                <a:uFillTx/>
                <a:latin typeface="Montserrat"/>
                <a:ea typeface="Montserrat"/>
                <a:cs typeface="Montserrat"/>
                <a:sym typeface="Montserrat"/>
              </a:rPr>
              <a:t>increase of 24% versus Q1 FY2025</a:t>
            </a:r>
          </a:p>
          <a:p>
            <a:pPr marL="228600" marR="0" lvl="0" algn="l" defTabSz="914400" rtl="0" eaLnBrk="1" fontAlgn="auto" latinLnBrk="0" hangingPunct="1">
              <a:lnSpc>
                <a:spcPct val="100000"/>
              </a:lnSpc>
              <a:spcBef>
                <a:spcPts val="0"/>
              </a:spcBef>
              <a:spcAft>
                <a:spcPts val="600"/>
              </a:spcAft>
              <a:buClr>
                <a:srgbClr val="20271E"/>
              </a:buClr>
              <a:buSzPts val="3200"/>
              <a:tabLst/>
              <a:defRPr/>
            </a:pPr>
            <a:endParaRPr kumimoji="0" lang="en-US" sz="2800" b="1" i="0" u="none" strike="noStrike" kern="0" cap="none" spc="0" normalizeH="0" baseline="0" noProof="0" dirty="0">
              <a:ln>
                <a:noFill/>
              </a:ln>
              <a:solidFill>
                <a:srgbClr val="20271E"/>
              </a:solidFill>
              <a:effectLst/>
              <a:uLnTx/>
              <a:uFillTx/>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Canada adult-use net revenue was $27MM in Q1 FY2026, representing an </a:t>
            </a:r>
            <a:r>
              <a:rPr kumimoji="0" lang="en-US" sz="2800" b="1" i="0" u="none" strike="noStrike" kern="0" cap="none" spc="0" normalizeH="0" baseline="0" noProof="0" dirty="0">
                <a:ln>
                  <a:noFill/>
                </a:ln>
                <a:solidFill>
                  <a:srgbClr val="20271E"/>
                </a:solidFill>
                <a:effectLst/>
                <a:uLnTx/>
                <a:uFillTx/>
                <a:latin typeface="Montserrat"/>
                <a:ea typeface="Montserrat"/>
                <a:cs typeface="Montserrat"/>
                <a:sym typeface="Montserrat"/>
              </a:rPr>
              <a:t>increase of 43% compared to Q1 FY2025 </a:t>
            </a: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driven primarily by strong consumer demand for flower and manufactured cannabis products including infused pre-rolled joint ("PRJ") offerings. </a:t>
            </a: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endParaRPr lang="en-US" sz="2800" dirty="0">
              <a:solidFill>
                <a:srgbClr val="20271E"/>
              </a:solidFill>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r>
              <a:rPr lang="en-US" sz="2800" dirty="0">
                <a:solidFill>
                  <a:srgbClr val="20271E"/>
                </a:solidFill>
                <a:latin typeface="Montserrat"/>
                <a:ea typeface="Montserrat"/>
                <a:cs typeface="Montserrat"/>
                <a:sym typeface="Montserrat"/>
              </a:rPr>
              <a:t>Canada medical cannabis net revenue in Q1 FY2026 </a:t>
            </a:r>
            <a:r>
              <a:rPr lang="en-US" sz="2800" b="1" dirty="0">
                <a:solidFill>
                  <a:srgbClr val="20271E"/>
                </a:solidFill>
                <a:latin typeface="Montserrat"/>
                <a:ea typeface="Montserrat"/>
                <a:cs typeface="Montserrat"/>
                <a:sym typeface="Montserrat"/>
              </a:rPr>
              <a:t>increased 13% compared to Q1 FY2025</a:t>
            </a:r>
            <a:r>
              <a:rPr lang="en-US" sz="2800" dirty="0">
                <a:solidFill>
                  <a:srgbClr val="20271E"/>
                </a:solidFill>
                <a:latin typeface="Montserrat"/>
                <a:ea typeface="Montserrat"/>
                <a:cs typeface="Montserrat"/>
                <a:sym typeface="Montserrat"/>
              </a:rPr>
              <a:t> driven by an increase in the number of insured customers, increased order sizes from our insured customers, and a larger assortment of cannabis products available on the Spectrum online store. </a:t>
            </a: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endParaRPr lang="en-US" sz="2800" dirty="0">
              <a:solidFill>
                <a:srgbClr val="20271E"/>
              </a:solidFill>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International markets cannabis net revenue was $9MM in Q1 FY2026, representing </a:t>
            </a:r>
            <a:r>
              <a:rPr kumimoji="0" lang="en-US" sz="2800" b="1" i="0" u="none" strike="noStrike" kern="0" cap="none" spc="0" normalizeH="0" baseline="0" noProof="0" dirty="0">
                <a:ln>
                  <a:noFill/>
                </a:ln>
                <a:solidFill>
                  <a:srgbClr val="20271E"/>
                </a:solidFill>
                <a:effectLst/>
                <a:uLnTx/>
                <a:uFillTx/>
                <a:latin typeface="Montserrat"/>
                <a:ea typeface="Montserrat"/>
                <a:cs typeface="Montserrat"/>
                <a:sym typeface="Montserrat"/>
              </a:rPr>
              <a:t>an increase of 4% over Q1 FY2025</a:t>
            </a: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 primarily attributable to the increased shipments of flower products into Europe, which was offset by a decline in our Australian medical business. </a:t>
            </a: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endPar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Cannabis gross margins </a:t>
            </a:r>
            <a:r>
              <a:rPr kumimoji="0" lang="en-US" sz="2800" b="1" i="0" u="none" strike="noStrike" kern="0" cap="none" spc="0" normalizeH="0" baseline="0" noProof="0" dirty="0">
                <a:ln>
                  <a:noFill/>
                </a:ln>
                <a:solidFill>
                  <a:srgbClr val="20271E"/>
                </a:solidFill>
                <a:effectLst/>
                <a:uLnTx/>
                <a:uFillTx/>
                <a:latin typeface="Montserrat"/>
                <a:ea typeface="Montserrat"/>
                <a:cs typeface="Montserrat"/>
                <a:sym typeface="Montserrat"/>
              </a:rPr>
              <a:t>decreased to 24% in Q1 FY2026 </a:t>
            </a:r>
            <a:r>
              <a:rPr kumimoji="0" lang="en-US" sz="2800" b="0" i="0" u="none" strike="noStrike" kern="0" cap="none" spc="0" normalizeH="0" baseline="0" noProof="0" dirty="0">
                <a:ln>
                  <a:noFill/>
                </a:ln>
                <a:solidFill>
                  <a:srgbClr val="20271E"/>
                </a:solidFill>
                <a:effectLst/>
                <a:uLnTx/>
                <a:uFillTx/>
                <a:latin typeface="Montserrat"/>
                <a:ea typeface="Montserrat"/>
                <a:cs typeface="Montserrat"/>
                <a:sym typeface="Montserrat"/>
              </a:rPr>
              <a:t>compared to 33% in Q1 FY2025. This decrease was primarily attributable a shift in the product mix in Canada towards higher cost products demanded by Canada Adult-use consumers and lower sales in Poland which historically has high margins. </a:t>
            </a:r>
          </a:p>
          <a:p>
            <a:pPr marL="228600" marR="0" lvl="0" algn="l" defTabSz="914400" rtl="0" eaLnBrk="1" fontAlgn="auto" latinLnBrk="0" hangingPunct="1">
              <a:lnSpc>
                <a:spcPct val="100000"/>
              </a:lnSpc>
              <a:spcBef>
                <a:spcPts val="0"/>
              </a:spcBef>
              <a:spcAft>
                <a:spcPts val="600"/>
              </a:spcAft>
              <a:buClr>
                <a:srgbClr val="20271E"/>
              </a:buClr>
              <a:buSzPts val="3200"/>
              <a:tabLst/>
              <a:defRPr/>
            </a:pPr>
            <a:endParaRPr lang="en-US" sz="2800" dirty="0">
              <a:solidFill>
                <a:srgbClr val="20271E"/>
              </a:solidFill>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600"/>
              </a:spcAft>
              <a:buClr>
                <a:srgbClr val="20271E"/>
              </a:buClr>
              <a:buSzPts val="3200"/>
              <a:buFont typeface="Arial" panose="020B0604020202020204" pitchFamily="34" charset="0"/>
              <a:buChar char="•"/>
              <a:tabLst/>
              <a:defRPr/>
            </a:pPr>
            <a:endParaRPr lang="en-US" sz="2800" dirty="0">
              <a:solidFill>
                <a:srgbClr val="20271E"/>
              </a:solidFill>
              <a:highlight>
                <a:srgbClr val="FFFF00"/>
              </a:highlight>
              <a:latin typeface="Montserrat"/>
              <a:ea typeface="Montserrat"/>
              <a:cs typeface="Montserrat"/>
              <a:sym typeface="Montserrat"/>
            </a:endParaRPr>
          </a:p>
          <a:p>
            <a:pPr marL="796925" lvl="1">
              <a:buClr>
                <a:schemeClr val="dk1"/>
              </a:buClr>
              <a:buSzPts val="3200"/>
            </a:pPr>
            <a:endParaRPr lang="en-US" sz="2800" dirty="0">
              <a:solidFill>
                <a:schemeClr val="dk1"/>
              </a:solidFill>
              <a:latin typeface="Montserrat"/>
              <a:ea typeface="Montserrat"/>
              <a:cs typeface="Montserrat"/>
              <a:sym typeface="Montserrat"/>
            </a:endParaRPr>
          </a:p>
          <a:p>
            <a:pPr marL="228600">
              <a:buClr>
                <a:schemeClr val="dk1"/>
              </a:buClr>
              <a:buSzPts val="3200"/>
            </a:pPr>
            <a:endParaRPr lang="en-US" sz="2800" dirty="0">
              <a:solidFill>
                <a:schemeClr val="dk1"/>
              </a:solidFill>
              <a:latin typeface="Montserrat"/>
              <a:ea typeface="Montserrat"/>
              <a:cs typeface="Montserrat"/>
              <a:sym typeface="Montserrat"/>
            </a:endParaRPr>
          </a:p>
        </p:txBody>
      </p:sp>
      <p:sp>
        <p:nvSpPr>
          <p:cNvPr id="2" name="Google Shape;1079;p9">
            <a:extLst>
              <a:ext uri="{FF2B5EF4-FFF2-40B4-BE49-F238E27FC236}">
                <a16:creationId xmlns:a16="http://schemas.microsoft.com/office/drawing/2014/main" id="{42F121EC-8A3A-3F65-6520-1DCB38DA3F90}"/>
              </a:ext>
            </a:extLst>
          </p:cNvPr>
          <p:cNvSpPr txBox="1">
            <a:spLocks noGrp="1"/>
          </p:cNvSpPr>
          <p:nvPr>
            <p:ph type="title"/>
          </p:nvPr>
        </p:nvSpPr>
        <p:spPr>
          <a:xfrm>
            <a:off x="1346198" y="766800"/>
            <a:ext cx="21131791" cy="138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200" b="1" i="0" cap="none" spc="300" dirty="0">
                <a:solidFill>
                  <a:srgbClr val="222222"/>
                </a:solidFill>
                <a:latin typeface="Bebas Neue" panose="020B0606020202050201" pitchFamily="34" charset="0"/>
                <a:ea typeface="Oswald SemiBold"/>
                <a:cs typeface="Oswald SemiBold"/>
                <a:sym typeface="Oswald SemiBold"/>
              </a:rPr>
              <a:t>CANNABIS – Q1 FY2026</a:t>
            </a:r>
            <a:endParaRPr lang="en-US" sz="7200" b="0" cap="all" spc="300" dirty="0">
              <a:solidFill>
                <a:schemeClr val="dk1"/>
              </a:solidFill>
              <a:latin typeface="Bebas Neue" panose="020B0606020202050201" pitchFamily="34" charset="0"/>
              <a:ea typeface="Oswald SemiBold"/>
              <a:cs typeface="Oswald SemiBold"/>
              <a:sym typeface="Oswald SemiBold"/>
            </a:endParaRPr>
          </a:p>
        </p:txBody>
      </p:sp>
      <p:pic>
        <p:nvPicPr>
          <p:cNvPr id="4" name="Picture 3">
            <a:extLst>
              <a:ext uri="{FF2B5EF4-FFF2-40B4-BE49-F238E27FC236}">
                <a16:creationId xmlns:a16="http://schemas.microsoft.com/office/drawing/2014/main" id="{F465CF1A-BE35-CF78-9B7D-217E6B7898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38803" y="8311135"/>
            <a:ext cx="1378832" cy="3901925"/>
          </a:xfrm>
          <a:prstGeom prst="rect">
            <a:avLst/>
          </a:prstGeom>
        </p:spPr>
      </p:pic>
      <p:pic>
        <p:nvPicPr>
          <p:cNvPr id="5" name="Picture 4">
            <a:extLst>
              <a:ext uri="{FF2B5EF4-FFF2-40B4-BE49-F238E27FC236}">
                <a16:creationId xmlns:a16="http://schemas.microsoft.com/office/drawing/2014/main" id="{E7C64AA6-9836-27E3-A1A2-B7F83B875395}"/>
              </a:ext>
            </a:extLst>
          </p:cNvPr>
          <p:cNvPicPr>
            <a:picLocks noChangeAspect="1"/>
          </p:cNvPicPr>
          <p:nvPr/>
        </p:nvPicPr>
        <p:blipFill>
          <a:blip r:embed="rId4"/>
          <a:stretch>
            <a:fillRect/>
          </a:stretch>
        </p:blipFill>
        <p:spPr>
          <a:xfrm>
            <a:off x="16593015" y="2932162"/>
            <a:ext cx="2463203" cy="3031247"/>
          </a:xfrm>
          <a:prstGeom prst="rect">
            <a:avLst/>
          </a:prstGeom>
        </p:spPr>
      </p:pic>
      <p:pic>
        <p:nvPicPr>
          <p:cNvPr id="11" name="Picture 10" descr="A white bottle with a yellow label&#10;&#10;AI-generated content may be incorrect.">
            <a:extLst>
              <a:ext uri="{FF2B5EF4-FFF2-40B4-BE49-F238E27FC236}">
                <a16:creationId xmlns:a16="http://schemas.microsoft.com/office/drawing/2014/main" id="{A080E285-556C-D0C6-E155-C43942E5B4E2}"/>
              </a:ext>
            </a:extLst>
          </p:cNvPr>
          <p:cNvPicPr>
            <a:picLocks noChangeAspect="1"/>
          </p:cNvPicPr>
          <p:nvPr/>
        </p:nvPicPr>
        <p:blipFill>
          <a:blip r:embed="rId5"/>
          <a:stretch>
            <a:fillRect/>
          </a:stretch>
        </p:blipFill>
        <p:spPr>
          <a:xfrm>
            <a:off x="18807172" y="4041968"/>
            <a:ext cx="1935204" cy="3640937"/>
          </a:xfrm>
          <a:prstGeom prst="rect">
            <a:avLst/>
          </a:prstGeom>
        </p:spPr>
      </p:pic>
      <p:pic>
        <p:nvPicPr>
          <p:cNvPr id="3" name="Picture 2">
            <a:extLst>
              <a:ext uri="{FF2B5EF4-FFF2-40B4-BE49-F238E27FC236}">
                <a16:creationId xmlns:a16="http://schemas.microsoft.com/office/drawing/2014/main" id="{AF5D67BD-D333-ED1F-C538-596467A9B7BF}"/>
              </a:ext>
            </a:extLst>
          </p:cNvPr>
          <p:cNvPicPr>
            <a:picLocks noChangeAspect="1"/>
          </p:cNvPicPr>
          <p:nvPr/>
        </p:nvPicPr>
        <p:blipFill>
          <a:blip r:embed="rId6"/>
          <a:stretch>
            <a:fillRect/>
          </a:stretch>
        </p:blipFill>
        <p:spPr>
          <a:xfrm>
            <a:off x="20859327" y="6103924"/>
            <a:ext cx="2097206" cy="3182388"/>
          </a:xfrm>
          <a:prstGeom prst="rect">
            <a:avLst/>
          </a:prstGeom>
        </p:spPr>
      </p:pic>
      <p:pic>
        <p:nvPicPr>
          <p:cNvPr id="6" name="Picture 5">
            <a:extLst>
              <a:ext uri="{FF2B5EF4-FFF2-40B4-BE49-F238E27FC236}">
                <a16:creationId xmlns:a16="http://schemas.microsoft.com/office/drawing/2014/main" id="{8EB37991-9631-6135-3FC9-43A15A1461C4}"/>
              </a:ext>
            </a:extLst>
          </p:cNvPr>
          <p:cNvPicPr>
            <a:picLocks noChangeAspect="1"/>
          </p:cNvPicPr>
          <p:nvPr/>
        </p:nvPicPr>
        <p:blipFill>
          <a:blip r:embed="rId7"/>
          <a:stretch>
            <a:fillRect/>
          </a:stretch>
        </p:blipFill>
        <p:spPr>
          <a:xfrm>
            <a:off x="19528379" y="9908718"/>
            <a:ext cx="4065576" cy="27939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7"/>
          <p:cNvSpPr/>
          <p:nvPr/>
        </p:nvSpPr>
        <p:spPr>
          <a:xfrm>
            <a:off x="1345540" y="2621208"/>
            <a:ext cx="2904564" cy="5109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Google Shape;1079;p9">
            <a:extLst>
              <a:ext uri="{FF2B5EF4-FFF2-40B4-BE49-F238E27FC236}">
                <a16:creationId xmlns:a16="http://schemas.microsoft.com/office/drawing/2014/main" id="{130E5FBB-49A6-FAB2-320D-7E056CC192A5}"/>
              </a:ext>
            </a:extLst>
          </p:cNvPr>
          <p:cNvSpPr txBox="1">
            <a:spLocks noGrp="1"/>
          </p:cNvSpPr>
          <p:nvPr>
            <p:ph type="title"/>
          </p:nvPr>
        </p:nvSpPr>
        <p:spPr>
          <a:xfrm>
            <a:off x="1346198" y="766800"/>
            <a:ext cx="21131791" cy="1386600"/>
          </a:xfrm>
          <a:prstGeom prst="rect">
            <a:avLst/>
          </a:prstGeom>
          <a:noFill/>
          <a:ln>
            <a:noFill/>
          </a:ln>
        </p:spPr>
        <p:txBody>
          <a:bodyPr spcFirstLastPara="1" wrap="square" lIns="91425" tIns="45700" rIns="91425" bIns="45700" anchor="t" anchorCtr="0">
            <a:noAutofit/>
          </a:bodyPr>
          <a:lstStyle/>
          <a:p>
            <a:pPr lvl="0">
              <a:lnSpc>
                <a:spcPct val="100000"/>
              </a:lnSpc>
              <a:buClr>
                <a:srgbClr val="000000"/>
              </a:buClr>
              <a:buSzTx/>
              <a:defRPr/>
            </a:pPr>
            <a:r>
              <a:rPr kumimoji="0" lang="en-US" sz="7200" b="1" i="0" u="none" strike="noStrike" kern="0" cap="all" spc="300" normalizeH="0" baseline="0" noProof="0" dirty="0">
                <a:ln>
                  <a:noFill/>
                </a:ln>
                <a:solidFill>
                  <a:srgbClr val="222222"/>
                </a:solidFill>
                <a:effectLst/>
                <a:uLnTx/>
                <a:uFillTx/>
                <a:latin typeface="Bebas Neue" panose="020B0606020202050201" pitchFamily="34" charset="0"/>
                <a:ea typeface="Oswald SemiBold"/>
                <a:cs typeface="Oswald SemiBold"/>
                <a:sym typeface="Oswald SemiBold"/>
              </a:rPr>
              <a:t>STORZ &amp;</a:t>
            </a:r>
            <a:r>
              <a:rPr lang="en-US" sz="7200" b="1" cap="all" spc="300" dirty="0">
                <a:solidFill>
                  <a:srgbClr val="222222"/>
                </a:solidFill>
                <a:latin typeface="Bebas Neue" panose="020B0606020202050201" pitchFamily="34" charset="0"/>
                <a:ea typeface="Oswald SemiBold"/>
                <a:cs typeface="Oswald SemiBold"/>
                <a:sym typeface="Oswald SemiBold"/>
              </a:rPr>
              <a:t> Bickel</a:t>
            </a:r>
            <a:r>
              <a:rPr lang="en-US" sz="7200" baseline="30000" dirty="0">
                <a:solidFill>
                  <a:srgbClr val="20271E"/>
                </a:solidFill>
                <a:latin typeface="Montserrat"/>
              </a:rPr>
              <a:t>® </a:t>
            </a:r>
            <a:r>
              <a:rPr lang="en-US" sz="7200" spc="300" dirty="0">
                <a:solidFill>
                  <a:srgbClr val="222222"/>
                </a:solidFill>
                <a:latin typeface="Bebas Neue" panose="020B0606020202050201" pitchFamily="34" charset="0"/>
                <a:ea typeface="Oswald SemiBold"/>
                <a:cs typeface="Oswald SemiBold"/>
                <a:sym typeface="Oswald SemiBold"/>
              </a:rPr>
              <a:t>– Q1 FY2026</a:t>
            </a:r>
            <a:endParaRPr kumimoji="0" lang="en-US" sz="7200" b="0" i="0" u="none" strike="noStrike" kern="0" cap="all" spc="300" normalizeH="0" baseline="0" noProof="0" dirty="0">
              <a:ln>
                <a:noFill/>
              </a:ln>
              <a:solidFill>
                <a:srgbClr val="20271E"/>
              </a:solidFill>
              <a:effectLst/>
              <a:uLnTx/>
              <a:uFillTx/>
              <a:latin typeface="Bebas Neue" panose="020B0606020202050201" pitchFamily="34" charset="0"/>
              <a:ea typeface="Oswald SemiBold"/>
              <a:cs typeface="Oswald SemiBold"/>
              <a:sym typeface="Oswald SemiBold"/>
            </a:endParaRPr>
          </a:p>
        </p:txBody>
      </p:sp>
      <p:sp>
        <p:nvSpPr>
          <p:cNvPr id="8" name="Google Shape;963;p7">
            <a:extLst>
              <a:ext uri="{FF2B5EF4-FFF2-40B4-BE49-F238E27FC236}">
                <a16:creationId xmlns:a16="http://schemas.microsoft.com/office/drawing/2014/main" id="{37DDE6BF-F2EF-46F2-DDAB-058C26BFF7BB}"/>
              </a:ext>
            </a:extLst>
          </p:cNvPr>
          <p:cNvSpPr txBox="1"/>
          <p:nvPr/>
        </p:nvSpPr>
        <p:spPr>
          <a:xfrm>
            <a:off x="1081305" y="3412273"/>
            <a:ext cx="13719216" cy="4347161"/>
          </a:xfrm>
          <a:prstGeom prst="rect">
            <a:avLst/>
          </a:prstGeom>
          <a:noFill/>
          <a:ln>
            <a:noFill/>
          </a:ln>
        </p:spPr>
        <p:txBody>
          <a:bodyPr spcFirstLastPara="1" wrap="square" lIns="91425" tIns="45700" rIns="91425" bIns="45700" anchor="t" anchorCtr="0">
            <a:noAutofit/>
          </a:bodyPr>
          <a:lstStyle/>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r>
              <a:rPr lang="en-US" sz="3600" dirty="0">
                <a:solidFill>
                  <a:srgbClr val="20271E"/>
                </a:solidFill>
                <a:latin typeface="Montserrat"/>
              </a:rPr>
              <a:t>Storz &amp; Bickel delivered net revenue in Q1 FY2026 of $15MM, representing </a:t>
            </a:r>
            <a:r>
              <a:rPr lang="en-US" sz="3600" b="1" dirty="0">
                <a:solidFill>
                  <a:srgbClr val="20271E"/>
                </a:solidFill>
                <a:latin typeface="Montserrat"/>
              </a:rPr>
              <a:t>a 25% decrease compared to Q1 FY2025,</a:t>
            </a:r>
            <a:r>
              <a:rPr lang="en-US" sz="3600" dirty="0">
                <a:solidFill>
                  <a:srgbClr val="20271E"/>
                </a:solidFill>
                <a:latin typeface="Montserrat"/>
              </a:rPr>
              <a:t> primarily attributable to lapping strong sales in the prior year and consumer economic uncertainty. </a:t>
            </a:r>
          </a:p>
          <a:p>
            <a:pPr marL="228600" marR="0" lvl="0" algn="l" defTabSz="914400" rtl="0" eaLnBrk="1" fontAlgn="auto" latinLnBrk="0" hangingPunct="1">
              <a:lnSpc>
                <a:spcPct val="100000"/>
              </a:lnSpc>
              <a:spcBef>
                <a:spcPts val="0"/>
              </a:spcBef>
              <a:spcAft>
                <a:spcPts val="0"/>
              </a:spcAft>
              <a:buClr>
                <a:srgbClr val="20271E"/>
              </a:buClr>
              <a:buSzPts val="3200"/>
              <a:tabLst/>
              <a:defRPr/>
            </a:pPr>
            <a:endParaRPr lang="en-US" sz="3600" dirty="0">
              <a:solidFill>
                <a:srgbClr val="20271E"/>
              </a:solidFill>
              <a:latin typeface="Montserrat"/>
            </a:endParaRP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r>
              <a:rPr lang="en-US" sz="3600" dirty="0">
                <a:solidFill>
                  <a:srgbClr val="20271E"/>
                </a:solidFill>
                <a:latin typeface="Montserrat"/>
              </a:rPr>
              <a:t>Storz &amp; Bickel gross margin </a:t>
            </a:r>
            <a:r>
              <a:rPr lang="en-US" sz="3600" b="1" dirty="0">
                <a:solidFill>
                  <a:srgbClr val="20271E"/>
                </a:solidFill>
                <a:latin typeface="Montserrat"/>
              </a:rPr>
              <a:t>decreased to 29% in Q1 FY2026 </a:t>
            </a:r>
            <a:r>
              <a:rPr lang="en-US" sz="3600" dirty="0">
                <a:solidFill>
                  <a:srgbClr val="20271E"/>
                </a:solidFill>
                <a:latin typeface="Montserrat"/>
              </a:rPr>
              <a:t>compared to 39% in Q1 FY2025 primarily attributable to lower sales and shifts in geographic mix. </a:t>
            </a: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endParaRPr lang="en-US" sz="3600" dirty="0">
              <a:solidFill>
                <a:srgbClr val="20271E"/>
              </a:solidFill>
              <a:latin typeface="Montserrat"/>
            </a:endParaRP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r>
              <a:rPr lang="en-US" sz="3600" dirty="0">
                <a:solidFill>
                  <a:srgbClr val="20271E"/>
                </a:solidFill>
                <a:latin typeface="Montserrat"/>
              </a:rPr>
              <a:t>Storz &amp; Bickel is preparing to launch a new vaporizer device in the second half of calendar year 2025. The company believes the new line of devices will generate strong consumer interest.   </a:t>
            </a:r>
          </a:p>
        </p:txBody>
      </p:sp>
      <p:pic>
        <p:nvPicPr>
          <p:cNvPr id="4" name="Picture 3">
            <a:extLst>
              <a:ext uri="{FF2B5EF4-FFF2-40B4-BE49-F238E27FC236}">
                <a16:creationId xmlns:a16="http://schemas.microsoft.com/office/drawing/2014/main" id="{2A049B51-AFD3-81EC-66C6-81284B7DCBEC}"/>
              </a:ext>
            </a:extLst>
          </p:cNvPr>
          <p:cNvPicPr>
            <a:picLocks noChangeAspect="1"/>
          </p:cNvPicPr>
          <p:nvPr/>
        </p:nvPicPr>
        <p:blipFill>
          <a:blip r:embed="rId3"/>
          <a:stretch>
            <a:fillRect/>
          </a:stretch>
        </p:blipFill>
        <p:spPr>
          <a:xfrm>
            <a:off x="15087637" y="3412273"/>
            <a:ext cx="10065082" cy="9117580"/>
          </a:xfrm>
          <a:prstGeom prst="rect">
            <a:avLst/>
          </a:prstGeom>
        </p:spPr>
      </p:pic>
    </p:spTree>
    <p:extLst>
      <p:ext uri="{BB962C8B-B14F-4D97-AF65-F5344CB8AC3E}">
        <p14:creationId xmlns:p14="http://schemas.microsoft.com/office/powerpoint/2010/main" val="102731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9">
          <a:extLst>
            <a:ext uri="{FF2B5EF4-FFF2-40B4-BE49-F238E27FC236}">
              <a16:creationId xmlns:a16="http://schemas.microsoft.com/office/drawing/2014/main" id="{C6763994-119E-C288-A8A7-5DC7C051FB75}"/>
            </a:ext>
          </a:extLst>
        </p:cNvPr>
        <p:cNvGrpSpPr/>
        <p:nvPr/>
      </p:nvGrpSpPr>
      <p:grpSpPr>
        <a:xfrm>
          <a:off x="0" y="0"/>
          <a:ext cx="0" cy="0"/>
          <a:chOff x="0" y="0"/>
          <a:chExt cx="0" cy="0"/>
        </a:xfrm>
      </p:grpSpPr>
      <p:sp>
        <p:nvSpPr>
          <p:cNvPr id="960" name="Google Shape;960;p7">
            <a:extLst>
              <a:ext uri="{FF2B5EF4-FFF2-40B4-BE49-F238E27FC236}">
                <a16:creationId xmlns:a16="http://schemas.microsoft.com/office/drawing/2014/main" id="{B01B5529-B7DF-70CD-9DFB-C3EEA631AAEF}"/>
              </a:ext>
            </a:extLst>
          </p:cNvPr>
          <p:cNvSpPr/>
          <p:nvPr/>
        </p:nvSpPr>
        <p:spPr>
          <a:xfrm>
            <a:off x="1345540" y="2621208"/>
            <a:ext cx="2904564" cy="5109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3" name="Google Shape;963;p7">
            <a:extLst>
              <a:ext uri="{FF2B5EF4-FFF2-40B4-BE49-F238E27FC236}">
                <a16:creationId xmlns:a16="http://schemas.microsoft.com/office/drawing/2014/main" id="{5B459CB3-5177-8863-C3EB-06E632378D79}"/>
              </a:ext>
            </a:extLst>
          </p:cNvPr>
          <p:cNvSpPr txBox="1"/>
          <p:nvPr/>
        </p:nvSpPr>
        <p:spPr>
          <a:xfrm>
            <a:off x="1005232" y="3381477"/>
            <a:ext cx="15659876" cy="7867446"/>
          </a:xfrm>
          <a:prstGeom prst="rect">
            <a:avLst/>
          </a:prstGeom>
          <a:noFill/>
          <a:ln>
            <a:noFill/>
          </a:ln>
        </p:spPr>
        <p:txBody>
          <a:bodyPr spcFirstLastPara="1" wrap="square" lIns="91425" tIns="45700" rIns="91425" bIns="45700" anchor="t" anchorCtr="0">
            <a:noAutofit/>
          </a:bodyPr>
          <a:lstStyle/>
          <a:p>
            <a:pPr marL="571500"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Expense reduction initiative launched earlier this year has </a:t>
            </a:r>
            <a:r>
              <a:rPr lang="en-CA" sz="3600" b="1" dirty="0">
                <a:effectLst/>
                <a:latin typeface="Montserrat" panose="00000500000000000000" pitchFamily="2" charset="0"/>
                <a:ea typeface="Malgun Gothic" panose="020B0503020000020004" pitchFamily="34" charset="-127"/>
              </a:rPr>
              <a:t>$17MM in annualized savings</a:t>
            </a:r>
            <a:r>
              <a:rPr lang="en-CA" sz="3600" dirty="0">
                <a:effectLst/>
                <a:latin typeface="Montserrat" panose="00000500000000000000" pitchFamily="2" charset="0"/>
                <a:ea typeface="Malgun Gothic" panose="020B0503020000020004" pitchFamily="34" charset="-127"/>
              </a:rPr>
              <a:t> </a:t>
            </a:r>
            <a:r>
              <a:rPr lang="en-CA" sz="3600" dirty="0">
                <a:effectLst/>
                <a:latin typeface="Montserrat" panose="00000500000000000000" pitchFamily="2" charset="0"/>
                <a:ea typeface="Times New Roman" panose="02020603050405020304" pitchFamily="18" charset="0"/>
              </a:rPr>
              <a:t>against</a:t>
            </a:r>
            <a:r>
              <a:rPr lang="en-CA" sz="3600" b="1" dirty="0">
                <a:effectLst/>
                <a:latin typeface="Montserrat" panose="00000500000000000000" pitchFamily="2" charset="0"/>
                <a:ea typeface="Malgun Gothic" panose="020B0503020000020004" pitchFamily="34" charset="-127"/>
              </a:rPr>
              <a:t> original $20MM target</a:t>
            </a:r>
          </a:p>
          <a:p>
            <a:pPr marL="571500"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Savings reflect permanent structural changes across multiple functions and markets, including: </a:t>
            </a:r>
          </a:p>
          <a:p>
            <a:pPr marL="1530350" lvl="2" indent="-571500">
              <a:lnSpc>
                <a:spcPct val="150000"/>
              </a:lnSpc>
              <a:buFont typeface="Arial" panose="020B0604020202020204" pitchFamily="34" charset="0"/>
              <a:buChar char="•"/>
            </a:pPr>
            <a:r>
              <a:rPr lang="en-CA" sz="3600" dirty="0">
                <a:effectLst/>
                <a:latin typeface="Montserrat" panose="00000500000000000000" pitchFamily="2" charset="0"/>
                <a:ea typeface="Malgun Gothic" panose="020B0503020000020004" pitchFamily="34" charset="-127"/>
              </a:rPr>
              <a:t>A </a:t>
            </a:r>
            <a:r>
              <a:rPr lang="en-CA" sz="3600" b="1" dirty="0">
                <a:effectLst/>
                <a:latin typeface="Montserrat" panose="00000500000000000000" pitchFamily="2" charset="0"/>
                <a:ea typeface="Malgun Gothic" panose="020B0503020000020004" pitchFamily="34" charset="-127"/>
              </a:rPr>
              <a:t>15% year-over-year reduction in SG&amp;A headcount</a:t>
            </a:r>
            <a:endParaRPr lang="en-CA" sz="3600" b="1" dirty="0">
              <a:latin typeface="Montserrat" panose="00000500000000000000" pitchFamily="2" charset="0"/>
              <a:ea typeface="Malgun Gothic" panose="020B0503020000020004" pitchFamily="34" charset="-127"/>
            </a:endParaRPr>
          </a:p>
          <a:p>
            <a:pPr marL="1530350" lvl="2"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Elimination of management layers</a:t>
            </a:r>
          </a:p>
          <a:p>
            <a:pPr marL="1530350" lvl="2"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Reduced professional fees</a:t>
            </a:r>
          </a:p>
          <a:p>
            <a:pPr marL="1530350" lvl="2"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Streamlined back-office functions and non-essential programs</a:t>
            </a:r>
          </a:p>
          <a:p>
            <a:pPr marL="571500" lvl="2" indent="-571500">
              <a:lnSpc>
                <a:spcPct val="150000"/>
              </a:lnSpc>
              <a:buFont typeface="Arial" panose="020B0604020202020204" pitchFamily="34" charset="0"/>
              <a:buChar char="•"/>
            </a:pPr>
            <a:r>
              <a:rPr lang="en-CA" sz="3600" dirty="0">
                <a:effectLst/>
                <a:latin typeface="Montserrat" panose="00000500000000000000" pitchFamily="2" charset="0"/>
                <a:ea typeface="Times New Roman" panose="02020603050405020304" pitchFamily="18" charset="0"/>
              </a:rPr>
              <a:t>Company continues to look for additional efficiencies across the organization</a:t>
            </a:r>
            <a:endParaRPr lang="en-CA" sz="3600" kern="100" dirty="0">
              <a:effectLst/>
              <a:latin typeface="Montserrat" panose="00000500000000000000" pitchFamily="2" charset="0"/>
              <a:ea typeface="Aptos" panose="020B0004020202020204" pitchFamily="34" charset="0"/>
              <a:cs typeface="Arial" panose="020B0604020202020204" pitchFamily="34" charset="0"/>
            </a:endParaRP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endPar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endParaRPr lang="en-US" sz="3600" dirty="0">
              <a:solidFill>
                <a:srgbClr val="20271E"/>
              </a:solidFill>
              <a:latin typeface="Montserrat"/>
              <a:ea typeface="Montserrat"/>
              <a:cs typeface="Montserrat"/>
              <a:sym typeface="Montserrat"/>
            </a:endParaRP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endPar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endParaRPr>
          </a:p>
        </p:txBody>
      </p:sp>
      <p:sp>
        <p:nvSpPr>
          <p:cNvPr id="2" name="Google Shape;1079;p9">
            <a:extLst>
              <a:ext uri="{FF2B5EF4-FFF2-40B4-BE49-F238E27FC236}">
                <a16:creationId xmlns:a16="http://schemas.microsoft.com/office/drawing/2014/main" id="{0EB143EC-62F9-561A-F6C3-38C08642BB0A}"/>
              </a:ext>
            </a:extLst>
          </p:cNvPr>
          <p:cNvSpPr txBox="1">
            <a:spLocks noGrp="1"/>
          </p:cNvSpPr>
          <p:nvPr>
            <p:ph type="title"/>
          </p:nvPr>
        </p:nvSpPr>
        <p:spPr>
          <a:xfrm>
            <a:off x="1346198" y="766800"/>
            <a:ext cx="21131791" cy="1386600"/>
          </a:xfrm>
          <a:prstGeom prst="rect">
            <a:avLst/>
          </a:prstGeom>
          <a:noFill/>
          <a:ln>
            <a:noFill/>
          </a:ln>
        </p:spPr>
        <p:txBody>
          <a:bodyPr spcFirstLastPara="1" wrap="square" lIns="91425" tIns="45700" rIns="91425" bIns="45700" anchor="t" anchorCtr="0">
            <a:noAutofit/>
          </a:bodyPr>
          <a:lstStyle/>
          <a:p>
            <a:pPr lvl="0">
              <a:lnSpc>
                <a:spcPct val="100000"/>
              </a:lnSpc>
              <a:buClr>
                <a:srgbClr val="000000"/>
              </a:buClr>
              <a:buSzTx/>
              <a:defRPr/>
            </a:pPr>
            <a:r>
              <a:rPr kumimoji="0" lang="en-US" sz="7200" b="1" i="0" u="none" strike="noStrike" kern="0" cap="all" spc="300" normalizeH="0" noProof="0" dirty="0">
                <a:ln>
                  <a:noFill/>
                </a:ln>
                <a:solidFill>
                  <a:srgbClr val="222222"/>
                </a:solidFill>
                <a:effectLst/>
                <a:uLnTx/>
                <a:uFillTx/>
                <a:latin typeface="Bebas Neue" panose="020B0606020202050201" pitchFamily="34" charset="0"/>
                <a:ea typeface="Oswald SemiBold"/>
                <a:cs typeface="Oswald SemiBold"/>
                <a:sym typeface="Oswald SemiBold"/>
              </a:rPr>
              <a:t>Financial Discipline – reducing Expenses </a:t>
            </a:r>
            <a:endParaRPr kumimoji="0" lang="en-US" sz="7200" b="0" i="0" u="none" strike="noStrike" kern="0" cap="all" spc="300" normalizeH="0" noProof="0" dirty="0">
              <a:ln>
                <a:noFill/>
              </a:ln>
              <a:solidFill>
                <a:srgbClr val="20271E"/>
              </a:solidFill>
              <a:effectLst/>
              <a:uLnTx/>
              <a:uFillTx/>
              <a:latin typeface="Bebas Neue" panose="020B0606020202050201" pitchFamily="34" charset="0"/>
              <a:ea typeface="Oswald SemiBold"/>
              <a:cs typeface="Oswald SemiBold"/>
              <a:sym typeface="Oswald SemiBold"/>
            </a:endParaRPr>
          </a:p>
        </p:txBody>
      </p:sp>
    </p:spTree>
    <p:extLst>
      <p:ext uri="{BB962C8B-B14F-4D97-AF65-F5344CB8AC3E}">
        <p14:creationId xmlns:p14="http://schemas.microsoft.com/office/powerpoint/2010/main" val="111054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9">
          <a:extLst>
            <a:ext uri="{FF2B5EF4-FFF2-40B4-BE49-F238E27FC236}">
              <a16:creationId xmlns:a16="http://schemas.microsoft.com/office/drawing/2014/main" id="{ACFC0798-3C65-45D7-76B7-B5887FC3AA0D}"/>
            </a:ext>
          </a:extLst>
        </p:cNvPr>
        <p:cNvGrpSpPr/>
        <p:nvPr/>
      </p:nvGrpSpPr>
      <p:grpSpPr>
        <a:xfrm>
          <a:off x="0" y="0"/>
          <a:ext cx="0" cy="0"/>
          <a:chOff x="0" y="0"/>
          <a:chExt cx="0" cy="0"/>
        </a:xfrm>
      </p:grpSpPr>
      <p:sp>
        <p:nvSpPr>
          <p:cNvPr id="960" name="Google Shape;960;p7">
            <a:extLst>
              <a:ext uri="{FF2B5EF4-FFF2-40B4-BE49-F238E27FC236}">
                <a16:creationId xmlns:a16="http://schemas.microsoft.com/office/drawing/2014/main" id="{012D3CD8-D010-BCAC-1056-8FB6D6805F94}"/>
              </a:ext>
            </a:extLst>
          </p:cNvPr>
          <p:cNvSpPr/>
          <p:nvPr/>
        </p:nvSpPr>
        <p:spPr>
          <a:xfrm>
            <a:off x="1345540" y="2621208"/>
            <a:ext cx="2904564" cy="5109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3" name="Google Shape;963;p7">
            <a:extLst>
              <a:ext uri="{FF2B5EF4-FFF2-40B4-BE49-F238E27FC236}">
                <a16:creationId xmlns:a16="http://schemas.microsoft.com/office/drawing/2014/main" id="{F4DCE356-EC7D-EBD6-0910-245A9B736C70}"/>
              </a:ext>
            </a:extLst>
          </p:cNvPr>
          <p:cNvSpPr txBox="1"/>
          <p:nvPr/>
        </p:nvSpPr>
        <p:spPr>
          <a:xfrm>
            <a:off x="1111558" y="3381477"/>
            <a:ext cx="18771326" cy="7867446"/>
          </a:xfrm>
          <a:prstGeom prst="rect">
            <a:avLst/>
          </a:prstGeom>
          <a:noFill/>
          <a:ln>
            <a:noFill/>
          </a:ln>
        </p:spPr>
        <p:txBody>
          <a:bodyPr spcFirstLastPara="1" wrap="square" lIns="91425" tIns="45700" rIns="91425" bIns="45700" anchor="t" anchorCtr="0">
            <a:noAutofit/>
          </a:bodyPr>
          <a:lstStyle/>
          <a:p>
            <a:pPr marL="800100" marR="0" lvl="0" indent="-5715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r>
              <a:rPr lang="en-US" sz="3600" dirty="0">
                <a:solidFill>
                  <a:srgbClr val="20271E"/>
                </a:solidFill>
                <a:latin typeface="Montserrat"/>
                <a:ea typeface="Montserrat"/>
                <a:cs typeface="Montserrat"/>
                <a:sym typeface="Montserrat"/>
              </a:rPr>
              <a:t>Canopy Growth </a:t>
            </a:r>
            <a:r>
              <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rPr>
              <a:t>has a number of actions underway that are expected to improve cannabis gross margin in the second half of FY2026, including:</a:t>
            </a:r>
          </a:p>
          <a:p>
            <a:pPr marL="1339850" lvl="1" indent="-446088">
              <a:buClr>
                <a:srgbClr val="20271E"/>
              </a:buClr>
              <a:buSzPts val="3200"/>
              <a:defRPr/>
            </a:pPr>
            <a:r>
              <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rPr>
              <a:t>•	Implementing new automation and pre-roll capacity to improve production efficiency, both of which are expected to be commissioned before the end of Q3 FY2026.</a:t>
            </a:r>
          </a:p>
          <a:p>
            <a:pPr marL="1465262" lvl="1" indent="-571500">
              <a:buClr>
                <a:srgbClr val="20271E"/>
              </a:buClr>
              <a:buSzPts val="3200"/>
              <a:buFont typeface="Arial" panose="020B0604020202020204" pitchFamily="34" charset="0"/>
              <a:buChar char="•"/>
              <a:defRPr/>
            </a:pPr>
            <a:r>
              <a:rPr lang="en-US" sz="3600" dirty="0">
                <a:solidFill>
                  <a:srgbClr val="20271E"/>
                </a:solidFill>
                <a:latin typeface="Montserrat"/>
                <a:ea typeface="Montserrat"/>
                <a:cs typeface="Montserrat"/>
                <a:sym typeface="Montserrat"/>
              </a:rPr>
              <a:t>C</a:t>
            </a:r>
            <a:r>
              <a:rPr kumimoji="0" lang="en-US" sz="3600" b="0" i="0" u="none" strike="noStrike" kern="0" cap="none" spc="0" normalizeH="0" baseline="0" noProof="0" dirty="0" err="1">
                <a:ln>
                  <a:noFill/>
                </a:ln>
                <a:solidFill>
                  <a:srgbClr val="20271E"/>
                </a:solidFill>
                <a:effectLst/>
                <a:uLnTx/>
                <a:uFillTx/>
                <a:latin typeface="Montserrat"/>
                <a:ea typeface="Montserrat"/>
                <a:cs typeface="Montserrat"/>
                <a:sym typeface="Montserrat"/>
              </a:rPr>
              <a:t>ontinuing</a:t>
            </a:r>
            <a:r>
              <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rPr>
              <a:t> to pursue margin-accretive bulk cannabis sales in Canada and Europe.</a:t>
            </a:r>
          </a:p>
          <a:p>
            <a:pPr marL="1465262" lvl="1" indent="-571500">
              <a:buClr>
                <a:srgbClr val="20271E"/>
              </a:buClr>
              <a:buSzPts val="3200"/>
              <a:buFont typeface="Arial" panose="020B0604020202020204" pitchFamily="34" charset="0"/>
              <a:buChar char="•"/>
              <a:defRPr/>
            </a:pPr>
            <a:r>
              <a:rPr lang="en-US" sz="3600" dirty="0">
                <a:solidFill>
                  <a:srgbClr val="20271E"/>
                </a:solidFill>
                <a:latin typeface="Montserrat"/>
                <a:ea typeface="Montserrat"/>
                <a:cs typeface="Montserrat"/>
                <a:sym typeface="Montserrat"/>
              </a:rPr>
              <a:t>A</a:t>
            </a:r>
            <a:r>
              <a:rPr kumimoji="0" lang="en-US" sz="3600" b="0" i="0" u="none" strike="noStrike" kern="0" cap="none" spc="0" normalizeH="0" baseline="0" noProof="0" dirty="0" err="1">
                <a:ln>
                  <a:noFill/>
                </a:ln>
                <a:solidFill>
                  <a:srgbClr val="20271E"/>
                </a:solidFill>
                <a:effectLst/>
                <a:uLnTx/>
                <a:uFillTx/>
                <a:latin typeface="Montserrat"/>
                <a:ea typeface="Montserrat"/>
                <a:cs typeface="Montserrat"/>
                <a:sym typeface="Montserrat"/>
              </a:rPr>
              <a:t>dvancing</a:t>
            </a:r>
            <a:r>
              <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rPr>
              <a:t> new European product registrations which are expected to </a:t>
            </a:r>
            <a:r>
              <a:rPr lang="en-US" sz="3600" dirty="0">
                <a:solidFill>
                  <a:srgbClr val="20271E"/>
                </a:solidFill>
                <a:latin typeface="Montserrat"/>
                <a:ea typeface="Montserrat"/>
                <a:cs typeface="Montserrat"/>
                <a:sym typeface="Montserrat"/>
              </a:rPr>
              <a:t>support expanded supply into priority markets in the </a:t>
            </a:r>
            <a:r>
              <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rPr>
              <a:t>second half of FY2026. </a:t>
            </a:r>
          </a:p>
          <a:p>
            <a:pPr marL="685800" marR="0" lvl="0" indent="-457200" algn="l" defTabSz="914400" rtl="0" eaLnBrk="1" fontAlgn="auto" latinLnBrk="0" hangingPunct="1">
              <a:lnSpc>
                <a:spcPct val="100000"/>
              </a:lnSpc>
              <a:spcBef>
                <a:spcPts val="0"/>
              </a:spcBef>
              <a:spcAft>
                <a:spcPts val="0"/>
              </a:spcAft>
              <a:buClr>
                <a:srgbClr val="20271E"/>
              </a:buClr>
              <a:buSzPts val="3200"/>
              <a:buFont typeface="Arial" panose="020B0604020202020204" pitchFamily="34" charset="0"/>
              <a:buChar char="•"/>
              <a:tabLst/>
              <a:defRPr/>
            </a:pPr>
            <a:r>
              <a:rPr kumimoji="0" lang="en-US" sz="3600" b="0" i="0" u="none" strike="noStrike" kern="0" cap="none" spc="0" normalizeH="0" baseline="0" noProof="0" dirty="0">
                <a:ln>
                  <a:noFill/>
                </a:ln>
                <a:solidFill>
                  <a:srgbClr val="20271E"/>
                </a:solidFill>
                <a:effectLst/>
                <a:uLnTx/>
                <a:uFillTx/>
                <a:latin typeface="Montserrat"/>
                <a:cs typeface="Arial"/>
                <a:sym typeface="Arial"/>
              </a:rPr>
              <a:t>Canopy Growth has a number of initiatives underway to improve </a:t>
            </a:r>
            <a:r>
              <a:rPr lang="en-US" sz="3600" dirty="0">
                <a:solidFill>
                  <a:srgbClr val="20271E"/>
                </a:solidFill>
                <a:latin typeface="Montserrat"/>
              </a:rPr>
              <a:t>Storz &amp; Bickel gross margins</a:t>
            </a:r>
          </a:p>
          <a:p>
            <a:pPr marL="1254125" lvl="1" indent="-457200">
              <a:buClr>
                <a:srgbClr val="20271E"/>
              </a:buClr>
              <a:buSzPts val="3200"/>
              <a:buFont typeface="Arial" panose="020B0604020202020204" pitchFamily="34" charset="0"/>
              <a:buChar char="•"/>
              <a:defRPr/>
            </a:pPr>
            <a:r>
              <a:rPr kumimoji="0" lang="en-US" sz="3600" b="0" i="0" u="none" strike="noStrike" kern="0" cap="none" spc="0" normalizeH="0" baseline="0" noProof="0" dirty="0">
                <a:ln>
                  <a:noFill/>
                </a:ln>
                <a:solidFill>
                  <a:srgbClr val="20271E"/>
                </a:solidFill>
                <a:effectLst/>
                <a:uLnTx/>
                <a:uFillTx/>
                <a:latin typeface="Montserrat"/>
                <a:cs typeface="Arial"/>
                <a:sym typeface="Arial"/>
              </a:rPr>
              <a:t>Storz &amp; Bickel has implemented several cost efficiency measures, including bringing additional manufacturing capabilities in-house</a:t>
            </a:r>
          </a:p>
          <a:p>
            <a:pPr marL="1254125" lvl="1" indent="-457200">
              <a:buClr>
                <a:srgbClr val="20271E"/>
              </a:buClr>
              <a:buSzPts val="3200"/>
              <a:buFont typeface="Arial" panose="020B0604020202020204" pitchFamily="34" charset="0"/>
              <a:buChar char="•"/>
              <a:defRPr/>
            </a:pPr>
            <a:r>
              <a:rPr kumimoji="0" lang="en-US" sz="3600" b="0" i="0" u="none" strike="noStrike" kern="0" cap="none" spc="0" normalizeH="0" baseline="0" noProof="0" dirty="0">
                <a:ln>
                  <a:noFill/>
                </a:ln>
                <a:solidFill>
                  <a:srgbClr val="20271E"/>
                </a:solidFill>
                <a:effectLst/>
                <a:uLnTx/>
                <a:uFillTx/>
                <a:latin typeface="Montserrat"/>
                <a:cs typeface="Arial"/>
                <a:sym typeface="Arial"/>
              </a:rPr>
              <a:t>Storz &amp; Bickel is preparing to launch a new line of vaporizers in the second half of calendar year 2025. </a:t>
            </a:r>
          </a:p>
          <a:p>
            <a:pPr marL="1254125" lvl="1" indent="-457200">
              <a:buClr>
                <a:srgbClr val="20271E"/>
              </a:buClr>
              <a:buSzPts val="3200"/>
              <a:buFont typeface="Arial" panose="020B0604020202020204" pitchFamily="34" charset="0"/>
              <a:buChar char="•"/>
              <a:defRPr/>
            </a:pPr>
            <a:endParaRPr kumimoji="0" lang="en-US" sz="3600" b="0" i="0" u="none" strike="noStrike" kern="0" cap="none" spc="0" normalizeH="0" baseline="0" noProof="0" dirty="0">
              <a:ln>
                <a:noFill/>
              </a:ln>
              <a:solidFill>
                <a:srgbClr val="20271E"/>
              </a:solidFill>
              <a:effectLst/>
              <a:uLnTx/>
              <a:uFillTx/>
              <a:latin typeface="Montserrat"/>
              <a:ea typeface="Montserrat"/>
              <a:cs typeface="Montserrat"/>
              <a:sym typeface="Montserrat"/>
            </a:endParaRPr>
          </a:p>
        </p:txBody>
      </p:sp>
      <p:sp>
        <p:nvSpPr>
          <p:cNvPr id="2" name="Google Shape;1079;p9">
            <a:extLst>
              <a:ext uri="{FF2B5EF4-FFF2-40B4-BE49-F238E27FC236}">
                <a16:creationId xmlns:a16="http://schemas.microsoft.com/office/drawing/2014/main" id="{ECD476D4-4762-950F-CF89-58D08A9EC0A9}"/>
              </a:ext>
            </a:extLst>
          </p:cNvPr>
          <p:cNvSpPr txBox="1">
            <a:spLocks noGrp="1"/>
          </p:cNvSpPr>
          <p:nvPr>
            <p:ph type="title"/>
          </p:nvPr>
        </p:nvSpPr>
        <p:spPr>
          <a:xfrm>
            <a:off x="1346198" y="766800"/>
            <a:ext cx="21131791" cy="1386600"/>
          </a:xfrm>
          <a:prstGeom prst="rect">
            <a:avLst/>
          </a:prstGeom>
          <a:noFill/>
          <a:ln>
            <a:noFill/>
          </a:ln>
        </p:spPr>
        <p:txBody>
          <a:bodyPr spcFirstLastPara="1" wrap="square" lIns="91425" tIns="45700" rIns="91425" bIns="45700" anchor="t" anchorCtr="0">
            <a:noAutofit/>
          </a:bodyPr>
          <a:lstStyle/>
          <a:p>
            <a:pPr lvl="0">
              <a:lnSpc>
                <a:spcPct val="100000"/>
              </a:lnSpc>
              <a:buClr>
                <a:srgbClr val="000000"/>
              </a:buClr>
              <a:buSzTx/>
              <a:defRPr/>
            </a:pPr>
            <a:r>
              <a:rPr kumimoji="0" lang="en-US" sz="7200" b="1" i="0" u="none" strike="noStrike" kern="0" cap="all" spc="300" normalizeH="0" noProof="0" dirty="0">
                <a:ln>
                  <a:noFill/>
                </a:ln>
                <a:solidFill>
                  <a:srgbClr val="222222"/>
                </a:solidFill>
                <a:effectLst/>
                <a:uLnTx/>
                <a:uFillTx/>
                <a:latin typeface="Bebas Neue" panose="020B0606020202050201" pitchFamily="34" charset="0"/>
                <a:ea typeface="Oswald SemiBold"/>
                <a:cs typeface="Oswald SemiBold"/>
                <a:sym typeface="Oswald SemiBold"/>
              </a:rPr>
              <a:t>Financial Discipline – improving Gross Margins </a:t>
            </a:r>
            <a:endParaRPr kumimoji="0" lang="en-US" sz="7200" b="0" i="0" u="none" strike="noStrike" kern="0" cap="all" spc="300" normalizeH="0" noProof="0" dirty="0">
              <a:ln>
                <a:noFill/>
              </a:ln>
              <a:solidFill>
                <a:srgbClr val="20271E"/>
              </a:solidFill>
              <a:effectLst/>
              <a:uLnTx/>
              <a:uFillTx/>
              <a:latin typeface="Bebas Neue" panose="020B0606020202050201" pitchFamily="34" charset="0"/>
              <a:ea typeface="Oswald SemiBold"/>
              <a:cs typeface="Oswald SemiBold"/>
              <a:sym typeface="Oswald SemiBold"/>
            </a:endParaRPr>
          </a:p>
        </p:txBody>
      </p:sp>
    </p:spTree>
    <p:extLst>
      <p:ext uri="{BB962C8B-B14F-4D97-AF65-F5344CB8AC3E}">
        <p14:creationId xmlns:p14="http://schemas.microsoft.com/office/powerpoint/2010/main" val="347131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21" name="Rectangle 20">
            <a:extLst>
              <a:ext uri="{FF2B5EF4-FFF2-40B4-BE49-F238E27FC236}">
                <a16:creationId xmlns:a16="http://schemas.microsoft.com/office/drawing/2014/main" id="{D2629056-3391-DF18-A1FA-037A89955932}"/>
              </a:ext>
            </a:extLst>
          </p:cNvPr>
          <p:cNvSpPr/>
          <p:nvPr/>
        </p:nvSpPr>
        <p:spPr>
          <a:xfrm>
            <a:off x="18037003" y="3589905"/>
            <a:ext cx="5894416" cy="528263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2D431D44-F870-9359-A81F-A2ED08453241}"/>
              </a:ext>
            </a:extLst>
          </p:cNvPr>
          <p:cNvSpPr/>
          <p:nvPr/>
        </p:nvSpPr>
        <p:spPr>
          <a:xfrm>
            <a:off x="607567" y="3589905"/>
            <a:ext cx="17039371" cy="528263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9" name="Google Shape;1079;p9"/>
          <p:cNvSpPr txBox="1">
            <a:spLocks noGrp="1"/>
          </p:cNvSpPr>
          <p:nvPr>
            <p:ph type="title"/>
          </p:nvPr>
        </p:nvSpPr>
        <p:spPr>
          <a:xfrm>
            <a:off x="1376350" y="1670249"/>
            <a:ext cx="21131791" cy="1386600"/>
          </a:xfrm>
          <a:prstGeom prst="rect">
            <a:avLst/>
          </a:prstGeom>
          <a:noFill/>
          <a:ln>
            <a:noFill/>
          </a:ln>
        </p:spPr>
        <p:txBody>
          <a:bodyPr spcFirstLastPara="1" wrap="square" lIns="91425" tIns="45700" rIns="91425" bIns="45700" anchor="t" anchorCtr="0">
            <a:noAutofit/>
          </a:bodyPr>
          <a:lstStyle/>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rPr>
              <a:t>Canopy USA</a:t>
            </a:r>
            <a:r>
              <a:rPr kumimoji="0" lang="en-US" sz="7200" b="1" i="0" u="none" strike="noStrike" kern="1200" cap="none" spc="300" normalizeH="0" baseline="30000" noProof="0" dirty="0">
                <a:ln>
                  <a:noFill/>
                </a:ln>
                <a:solidFill>
                  <a:srgbClr val="20271E"/>
                </a:solidFill>
                <a:effectLst/>
                <a:uLnTx/>
                <a:uFillTx/>
                <a:latin typeface="Bebas Neue" panose="020B0606020202050201" pitchFamily="34" charset="0"/>
                <a:ea typeface="+mj-ea"/>
                <a:cs typeface="+mj-cs"/>
              </a:rPr>
              <a:t>1</a:t>
            </a:r>
            <a:r>
              <a:rPr lang="en-US" sz="7200" kern="1200" spc="300" dirty="0">
                <a:solidFill>
                  <a:srgbClr val="20271E"/>
                </a:solidFill>
                <a:latin typeface="Bebas Neue" panose="020B0606020202050201" pitchFamily="34" charset="0"/>
                <a:ea typeface="+mj-ea"/>
                <a:cs typeface="+mj-cs"/>
              </a:rPr>
              <a:t> UPDATE</a:t>
            </a:r>
            <a:r>
              <a:rPr kumimoji="0" lang="en-US" sz="7200" b="1"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rPr>
              <a:t> </a:t>
            </a:r>
            <a:endPar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endParaRPr>
          </a:p>
        </p:txBody>
      </p:sp>
      <p:sp>
        <p:nvSpPr>
          <p:cNvPr id="3" name="Rectangle 2">
            <a:extLst>
              <a:ext uri="{FF2B5EF4-FFF2-40B4-BE49-F238E27FC236}">
                <a16:creationId xmlns:a16="http://schemas.microsoft.com/office/drawing/2014/main" id="{A8B96828-565D-36E3-1576-97052ABFA5F2}"/>
              </a:ext>
            </a:extLst>
          </p:cNvPr>
          <p:cNvSpPr/>
          <p:nvPr/>
        </p:nvSpPr>
        <p:spPr>
          <a:xfrm>
            <a:off x="18360355" y="4290650"/>
            <a:ext cx="5220000" cy="664337"/>
          </a:xfrm>
          <a:prstGeom prst="rect">
            <a:avLst/>
          </a:prstGeom>
          <a:solidFill>
            <a:srgbClr val="7030A0"/>
          </a:solidFill>
          <a:ln w="38100" cap="flat" cmpd="sng" algn="ctr">
            <a:no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Bebas Neue" panose="020B0606020202050201" pitchFamily="34" charset="0"/>
                <a:ea typeface="+mn-ea"/>
                <a:cs typeface="Arial"/>
                <a:sym typeface="Arial"/>
              </a:rPr>
              <a:t>TERRASCEND</a:t>
            </a:r>
            <a:r>
              <a:rPr kumimoji="0" lang="en-US" sz="3600" b="0" i="0" u="none" strike="noStrike" kern="1200" cap="none" spc="0" normalizeH="0" baseline="30000" noProof="0" dirty="0">
                <a:ln>
                  <a:noFill/>
                </a:ln>
                <a:solidFill>
                  <a:schemeClr val="bg1"/>
                </a:solidFill>
                <a:effectLst/>
                <a:uLnTx/>
                <a:uFillTx/>
                <a:latin typeface="Bebas Neue" panose="020B0606020202050201" pitchFamily="34" charset="0"/>
                <a:ea typeface="+mn-ea"/>
                <a:cs typeface="Arial"/>
                <a:sym typeface="Arial"/>
              </a:rPr>
              <a:t>5</a:t>
            </a:r>
            <a:r>
              <a:rPr kumimoji="0" lang="en-US" sz="3600" b="0" i="0" u="none" strike="noStrike" kern="1200" cap="none" spc="0" normalizeH="0" baseline="0" noProof="0" dirty="0">
                <a:ln>
                  <a:noFill/>
                </a:ln>
                <a:solidFill>
                  <a:schemeClr val="bg1"/>
                </a:solidFill>
                <a:effectLst/>
                <a:uLnTx/>
                <a:uFillTx/>
                <a:latin typeface="Bebas Neue" panose="020B0606020202050201" pitchFamily="34" charset="0"/>
                <a:ea typeface="+mn-ea"/>
                <a:cs typeface="Arial"/>
                <a:sym typeface="Arial"/>
              </a:rPr>
              <a:t> - MSO</a:t>
            </a:r>
          </a:p>
        </p:txBody>
      </p:sp>
      <p:sp>
        <p:nvSpPr>
          <p:cNvPr id="14" name="object 105">
            <a:extLst>
              <a:ext uri="{FF2B5EF4-FFF2-40B4-BE49-F238E27FC236}">
                <a16:creationId xmlns:a16="http://schemas.microsoft.com/office/drawing/2014/main" id="{91CED85E-586A-5B3D-A40D-E01BC71C328C}"/>
              </a:ext>
            </a:extLst>
          </p:cNvPr>
          <p:cNvSpPr/>
          <p:nvPr/>
        </p:nvSpPr>
        <p:spPr>
          <a:xfrm>
            <a:off x="18360355" y="4950068"/>
            <a:ext cx="5220000" cy="1087183"/>
          </a:xfrm>
          <a:custGeom>
            <a:avLst/>
            <a:gdLst/>
            <a:ahLst/>
            <a:cxnLst/>
            <a:rect l="l" t="t" r="r" b="b"/>
            <a:pathLst>
              <a:path w="2196465" h="464185">
                <a:moveTo>
                  <a:pt x="0" y="0"/>
                </a:moveTo>
                <a:lnTo>
                  <a:pt x="2196083" y="0"/>
                </a:lnTo>
                <a:lnTo>
                  <a:pt x="2196083" y="464057"/>
                </a:lnTo>
                <a:lnTo>
                  <a:pt x="0" y="464057"/>
                </a:lnTo>
                <a:lnTo>
                  <a:pt x="0" y="0"/>
                </a:lnTo>
                <a:close/>
              </a:path>
            </a:pathLst>
          </a:custGeom>
          <a:solidFill>
            <a:srgbClr val="7030A0">
              <a:alpha val="42000"/>
            </a:srgbClr>
          </a:solidFill>
          <a:ln w="12700">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Vertical</a:t>
            </a:r>
            <a:r>
              <a:rPr kumimoji="0" lang="en-US" sz="2400" b="1" i="0" u="none" strike="noStrike" kern="1200" cap="none" spc="-25" normalizeH="0" baseline="0" noProof="0">
                <a:ln>
                  <a:noFill/>
                </a:ln>
                <a:solidFill>
                  <a:srgbClr val="404040"/>
                </a:solidFill>
                <a:effectLst/>
                <a:uLnTx/>
                <a:uFillTx/>
                <a:latin typeface="Arial"/>
                <a:ea typeface="+mn-ea"/>
                <a:cs typeface="Arial"/>
                <a:sym typeface="Arial"/>
              </a:rPr>
              <a:t> </a:t>
            </a: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integration in </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in PA, NJ,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MI &amp; CA, licensed operations in MD</a:t>
            </a:r>
            <a:endParaRPr kumimoji="0" lang="en-US" sz="2400" b="0" i="0" u="none" strike="noStrike" kern="1200" cap="none" spc="0" normalizeH="0" baseline="0" noProof="0">
              <a:ln>
                <a:noFill/>
              </a:ln>
              <a:solidFill>
                <a:srgbClr val="20271E"/>
              </a:solidFill>
              <a:effectLst/>
              <a:uLnTx/>
              <a:uFillTx/>
              <a:latin typeface="Arial"/>
              <a:ea typeface="+mn-ea"/>
              <a:cs typeface="Arial"/>
              <a:sym typeface="Arial"/>
            </a:endParaRPr>
          </a:p>
        </p:txBody>
      </p:sp>
      <p:pic>
        <p:nvPicPr>
          <p:cNvPr id="7" name="Picture 6" descr="A room with glass cases and bottles&#10;&#10;Description automatically generated">
            <a:extLst>
              <a:ext uri="{FF2B5EF4-FFF2-40B4-BE49-F238E27FC236}">
                <a16:creationId xmlns:a16="http://schemas.microsoft.com/office/drawing/2014/main" id="{9DD1005E-401D-5071-0C16-24D4F1194F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024" r="153" b="17734"/>
          <a:stretch/>
        </p:blipFill>
        <p:spPr>
          <a:xfrm>
            <a:off x="12033614" y="5542829"/>
            <a:ext cx="5220000" cy="3006573"/>
          </a:xfrm>
          <a:prstGeom prst="rect">
            <a:avLst/>
          </a:prstGeom>
        </p:spPr>
      </p:pic>
      <p:sp>
        <p:nvSpPr>
          <p:cNvPr id="9" name="Rectangle 8">
            <a:extLst>
              <a:ext uri="{FF2B5EF4-FFF2-40B4-BE49-F238E27FC236}">
                <a16:creationId xmlns:a16="http://schemas.microsoft.com/office/drawing/2014/main" id="{6CB0510F-2788-746C-A65F-9EC509197D5F}"/>
              </a:ext>
            </a:extLst>
          </p:cNvPr>
          <p:cNvSpPr/>
          <p:nvPr/>
        </p:nvSpPr>
        <p:spPr>
          <a:xfrm>
            <a:off x="12033614" y="4260072"/>
            <a:ext cx="5220000" cy="664337"/>
          </a:xfrm>
          <a:prstGeom prst="rect">
            <a:avLst/>
          </a:prstGeom>
          <a:solidFill>
            <a:srgbClr val="3E575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ACREAGE</a:t>
            </a:r>
            <a:r>
              <a:rPr kumimoji="0" lang="en-US" sz="3600" b="0" i="0" u="none" strike="noStrike" kern="1200" cap="none" spc="0" normalizeH="0" baseline="30000" noProof="0">
                <a:ln>
                  <a:noFill/>
                </a:ln>
                <a:solidFill>
                  <a:srgbClr val="FFFFFF"/>
                </a:solidFill>
                <a:effectLst/>
                <a:uLnTx/>
                <a:uFillTx/>
                <a:latin typeface="Bebas Neue" panose="020B0606020202050201" pitchFamily="34" charset="0"/>
                <a:ea typeface="+mn-ea"/>
                <a:cs typeface="Arial"/>
                <a:sym typeface="Arial"/>
              </a:rPr>
              <a:t>4</a:t>
            </a: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 - MSO</a:t>
            </a:r>
          </a:p>
        </p:txBody>
      </p:sp>
      <p:pic>
        <p:nvPicPr>
          <p:cNvPr id="12" name="Picture 11" descr="A white text on a black background&#10;&#10;Description automatically generated">
            <a:extLst>
              <a:ext uri="{FF2B5EF4-FFF2-40B4-BE49-F238E27FC236}">
                <a16:creationId xmlns:a16="http://schemas.microsoft.com/office/drawing/2014/main" id="{B845B9B7-0633-2DD5-526F-8608A2753D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17003" y="6689686"/>
            <a:ext cx="3653221" cy="951620"/>
          </a:xfrm>
          <a:prstGeom prst="rect">
            <a:avLst/>
          </a:prstGeom>
          <a:ln>
            <a:noFill/>
          </a:ln>
          <a:effectLst>
            <a:outerShdw blurRad="203200" sx="102000" sy="102000" algn="ctr" rotWithShape="0">
              <a:prstClr val="black">
                <a:alpha val="73000"/>
              </a:prstClr>
            </a:outerShdw>
          </a:effectLst>
        </p:spPr>
      </p:pic>
      <p:sp>
        <p:nvSpPr>
          <p:cNvPr id="43" name="object 105">
            <a:extLst>
              <a:ext uri="{FF2B5EF4-FFF2-40B4-BE49-F238E27FC236}">
                <a16:creationId xmlns:a16="http://schemas.microsoft.com/office/drawing/2014/main" id="{751015F1-9AD1-6501-F279-6E240508851D}"/>
              </a:ext>
            </a:extLst>
          </p:cNvPr>
          <p:cNvSpPr/>
          <p:nvPr/>
        </p:nvSpPr>
        <p:spPr>
          <a:xfrm>
            <a:off x="12033614" y="4934210"/>
            <a:ext cx="5220000" cy="1125268"/>
          </a:xfrm>
          <a:custGeom>
            <a:avLst/>
            <a:gdLst/>
            <a:ahLst/>
            <a:cxnLst/>
            <a:rect l="l" t="t" r="r" b="b"/>
            <a:pathLst>
              <a:path w="2196465" h="464185">
                <a:moveTo>
                  <a:pt x="0" y="0"/>
                </a:moveTo>
                <a:lnTo>
                  <a:pt x="2196083" y="0"/>
                </a:lnTo>
                <a:lnTo>
                  <a:pt x="2196083" y="464057"/>
                </a:lnTo>
                <a:lnTo>
                  <a:pt x="0" y="464057"/>
                </a:lnTo>
                <a:lnTo>
                  <a:pt x="0" y="0"/>
                </a:lnTo>
                <a:close/>
              </a:path>
            </a:pathLst>
          </a:custGeom>
          <a:solidFill>
            <a:srgbClr val="CFDDDF"/>
          </a:solidFill>
          <a:ln w="12700">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Vertical</a:t>
            </a:r>
            <a:r>
              <a:rPr kumimoji="0" lang="en-US" sz="2400" b="1" i="0" u="none" strike="noStrike" kern="1200" cap="none" spc="-25" normalizeH="0" baseline="0" noProof="0">
                <a:ln>
                  <a:noFill/>
                </a:ln>
                <a:solidFill>
                  <a:srgbClr val="404040"/>
                </a:solidFill>
                <a:effectLst/>
                <a:uLnTx/>
                <a:uFillTx/>
                <a:latin typeface="Arial"/>
                <a:ea typeface="+mn-ea"/>
                <a:cs typeface="Arial"/>
                <a:sym typeface="Arial"/>
              </a:rPr>
              <a:t> </a:t>
            </a: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integration</a:t>
            </a:r>
            <a:r>
              <a:rPr kumimoji="0" lang="en-US" sz="2400" b="1" i="0" u="none" strike="noStrike" kern="1200" cap="none" spc="-25" normalizeH="0" baseline="0" noProof="0">
                <a:ln>
                  <a:noFill/>
                </a:ln>
                <a:solidFill>
                  <a:srgbClr val="404040"/>
                </a:solidFill>
                <a:effectLst/>
                <a:uLnTx/>
                <a:uFillTx/>
                <a:latin typeface="Arial"/>
                <a:ea typeface="+mn-ea"/>
                <a:cs typeface="Arial"/>
                <a:sym typeface="Arial"/>
              </a:rPr>
              <a:t> </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from</a:t>
            </a:r>
            <a:r>
              <a:rPr kumimoji="0" lang="en-US" sz="2400" b="0" i="0" u="none" strike="noStrike" kern="1200" cap="none" spc="-45" normalizeH="0" baseline="0" noProof="0">
                <a:ln>
                  <a:noFill/>
                </a:ln>
                <a:solidFill>
                  <a:srgbClr val="404040"/>
                </a:solidFill>
                <a:effectLst/>
                <a:uLnTx/>
                <a:uFillTx/>
                <a:latin typeface="Arial"/>
                <a:ea typeface="+mn-ea"/>
                <a:cs typeface="Arial"/>
                <a:sym typeface="Arial"/>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cultivation</a:t>
            </a:r>
            <a:r>
              <a:rPr kumimoji="0" lang="en-US" sz="2400" b="0" i="0" u="none" strike="noStrike" kern="1200" cap="none" spc="-20" normalizeH="0" baseline="0" noProof="0">
                <a:ln>
                  <a:noFill/>
                </a:ln>
                <a:solidFill>
                  <a:srgbClr val="404040"/>
                </a:solidFill>
                <a:effectLst/>
                <a:uLnTx/>
                <a:uFillTx/>
                <a:latin typeface="Arial"/>
                <a:ea typeface="+mn-ea"/>
                <a:cs typeface="Arial"/>
                <a:sym typeface="Arial"/>
              </a:rPr>
              <a:t> </a:t>
            </a:r>
            <a:r>
              <a:rPr kumimoji="0" lang="en-US" sz="2400" b="0" i="0" u="none" strike="noStrike" kern="1200" cap="none" spc="-25" normalizeH="0" baseline="0" noProof="0">
                <a:ln>
                  <a:noFill/>
                </a:ln>
                <a:solidFill>
                  <a:srgbClr val="404040"/>
                </a:solidFill>
                <a:effectLst/>
                <a:uLnTx/>
                <a:uFillTx/>
                <a:latin typeface="Arial"/>
                <a:ea typeface="+mn-ea"/>
                <a:cs typeface="Arial"/>
                <a:sym typeface="Arial"/>
              </a:rPr>
              <a:t>to</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 retail</a:t>
            </a:r>
            <a:endParaRPr kumimoji="0" lang="en-US" sz="2400" b="0" i="0" u="none" strike="noStrike" kern="1200" cap="none" spc="0" normalizeH="0" baseline="0" noProof="0">
              <a:ln>
                <a:noFill/>
              </a:ln>
              <a:solidFill>
                <a:srgbClr val="20271E"/>
              </a:solidFill>
              <a:effectLst/>
              <a:uLnTx/>
              <a:uFillTx/>
              <a:latin typeface="Arial"/>
              <a:ea typeface="+mn-ea"/>
              <a:cs typeface="Arial"/>
              <a:sym typeface="Arial"/>
            </a:endParaRPr>
          </a:p>
        </p:txBody>
      </p:sp>
      <p:pic>
        <p:nvPicPr>
          <p:cNvPr id="4" name="Picture 3" descr="Two blue cans on sand&#10;&#10;Description automatically generated">
            <a:extLst>
              <a:ext uri="{FF2B5EF4-FFF2-40B4-BE49-F238E27FC236}">
                <a16:creationId xmlns:a16="http://schemas.microsoft.com/office/drawing/2014/main" id="{4339FB3F-D015-5FB9-9D32-DB17C728A2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0445" r="1617" b="17263"/>
          <a:stretch/>
        </p:blipFill>
        <p:spPr>
          <a:xfrm>
            <a:off x="6495167" y="6076379"/>
            <a:ext cx="5220000" cy="2524568"/>
          </a:xfrm>
          <a:prstGeom prst="rect">
            <a:avLst/>
          </a:prstGeom>
        </p:spPr>
      </p:pic>
      <p:sp>
        <p:nvSpPr>
          <p:cNvPr id="6" name="Rectangle 5">
            <a:extLst>
              <a:ext uri="{FF2B5EF4-FFF2-40B4-BE49-F238E27FC236}">
                <a16:creationId xmlns:a16="http://schemas.microsoft.com/office/drawing/2014/main" id="{9422A90A-1BBE-DEA0-1702-D7A2F7437CFE}"/>
              </a:ext>
            </a:extLst>
          </p:cNvPr>
          <p:cNvSpPr/>
          <p:nvPr/>
        </p:nvSpPr>
        <p:spPr>
          <a:xfrm>
            <a:off x="6495167" y="4264279"/>
            <a:ext cx="5220000" cy="669931"/>
          </a:xfrm>
          <a:prstGeom prst="rect">
            <a:avLst/>
          </a:prstGeom>
          <a:solidFill>
            <a:srgbClr val="B6811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Jetty</a:t>
            </a:r>
            <a:r>
              <a:rPr kumimoji="0" lang="en-US" sz="3600" b="0" i="0" u="none" strike="noStrike" kern="1200" cap="none" spc="0" normalizeH="0" baseline="30000" noProof="0">
                <a:ln>
                  <a:noFill/>
                </a:ln>
                <a:solidFill>
                  <a:srgbClr val="FFFFFF"/>
                </a:solidFill>
                <a:effectLst/>
                <a:uLnTx/>
                <a:uFillTx/>
                <a:latin typeface="Bebas Neue" panose="020B0606020202050201" pitchFamily="34" charset="0"/>
                <a:ea typeface="+mn-ea"/>
                <a:cs typeface="Arial"/>
                <a:sym typeface="Arial"/>
              </a:rPr>
              <a:t>3 </a:t>
            </a: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 extracts</a:t>
            </a:r>
          </a:p>
        </p:txBody>
      </p:sp>
      <p:pic>
        <p:nvPicPr>
          <p:cNvPr id="11" name="Picture 10" descr="A white text on a black background&#10;&#10;Description automatically generated">
            <a:extLst>
              <a:ext uri="{FF2B5EF4-FFF2-40B4-BE49-F238E27FC236}">
                <a16:creationId xmlns:a16="http://schemas.microsoft.com/office/drawing/2014/main" id="{3595C19C-FC97-BF78-A6FC-B868E8DE85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9335" y="6154781"/>
            <a:ext cx="1954060" cy="1782668"/>
          </a:xfrm>
          <a:prstGeom prst="rect">
            <a:avLst/>
          </a:prstGeom>
          <a:ln>
            <a:noFill/>
          </a:ln>
          <a:effectLst>
            <a:outerShdw blurRad="203200" sx="102000" sy="102000" algn="ctr" rotWithShape="0">
              <a:prstClr val="black">
                <a:alpha val="73000"/>
              </a:prstClr>
            </a:outerShdw>
          </a:effectLst>
        </p:spPr>
      </p:pic>
      <p:sp>
        <p:nvSpPr>
          <p:cNvPr id="24" name="object 77">
            <a:extLst>
              <a:ext uri="{FF2B5EF4-FFF2-40B4-BE49-F238E27FC236}">
                <a16:creationId xmlns:a16="http://schemas.microsoft.com/office/drawing/2014/main" id="{290F8D3A-08D0-A282-FA08-779255FE1161}"/>
              </a:ext>
            </a:extLst>
          </p:cNvPr>
          <p:cNvSpPr/>
          <p:nvPr/>
        </p:nvSpPr>
        <p:spPr>
          <a:xfrm>
            <a:off x="6495167" y="4934210"/>
            <a:ext cx="5220000" cy="1125268"/>
          </a:xfrm>
          <a:custGeom>
            <a:avLst/>
            <a:gdLst/>
            <a:ahLst/>
            <a:cxnLst/>
            <a:rect l="l" t="t" r="r" b="b"/>
            <a:pathLst>
              <a:path w="2197100" h="464820">
                <a:moveTo>
                  <a:pt x="0" y="0"/>
                </a:moveTo>
                <a:lnTo>
                  <a:pt x="2196845" y="0"/>
                </a:lnTo>
                <a:lnTo>
                  <a:pt x="2196845" y="464819"/>
                </a:lnTo>
                <a:lnTo>
                  <a:pt x="0" y="464819"/>
                </a:lnTo>
                <a:lnTo>
                  <a:pt x="0" y="0"/>
                </a:lnTo>
                <a:close/>
              </a:path>
            </a:pathLst>
          </a:custGeom>
          <a:solidFill>
            <a:srgbClr val="F4E1BA"/>
          </a:solidFill>
          <a:ln w="12700">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Authentic </a:t>
            </a:r>
            <a:r>
              <a:rPr kumimoji="0" lang="en-US" sz="2400" b="0" i="0" u="none" strike="noStrike" kern="1200" cap="none" spc="-20" normalizeH="0" baseline="0" noProof="0">
                <a:ln>
                  <a:noFill/>
                </a:ln>
                <a:solidFill>
                  <a:srgbClr val="404040"/>
                </a:solidFill>
                <a:effectLst/>
                <a:uLnTx/>
                <a:uFillTx/>
                <a:latin typeface="Arial"/>
                <a:ea typeface="+mn-ea"/>
                <a:cs typeface="Arial"/>
                <a:sym typeface="Arial"/>
              </a:rPr>
              <a:t>vape </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experience</a:t>
            </a:r>
            <a:r>
              <a:rPr kumimoji="0" lang="en-US" sz="2400" b="0" i="0" u="none" strike="noStrike" kern="1200" cap="none" spc="5" normalizeH="0" baseline="0" noProof="0">
                <a:ln>
                  <a:noFill/>
                </a:ln>
                <a:solidFill>
                  <a:srgbClr val="404040"/>
                </a:solidFill>
                <a:effectLst/>
                <a:uLnTx/>
                <a:uFillTx/>
                <a:latin typeface="Arial"/>
                <a:ea typeface="+mn-ea"/>
                <a:cs typeface="Arial"/>
                <a:sym typeface="Arial"/>
              </a:rPr>
              <a:t> a</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nd </a:t>
            </a:r>
            <a:r>
              <a:rPr kumimoji="0" lang="en-US" sz="2400" b="0" i="0" u="none" strike="noStrike" kern="1200" cap="none" spc="-10" normalizeH="0" baseline="0" noProof="0">
                <a:ln>
                  <a:noFill/>
                </a:ln>
                <a:solidFill>
                  <a:srgbClr val="404040"/>
                </a:solidFill>
                <a:effectLst/>
                <a:uLnTx/>
                <a:uFillTx/>
                <a:latin typeface="Arial"/>
                <a:ea typeface="+mn-ea"/>
                <a:cs typeface="Arial"/>
                <a:sym typeface="Arial"/>
              </a:rPr>
              <a:t>award-winning technology</a:t>
            </a:r>
            <a:endParaRPr kumimoji="0" lang="en-US" sz="2400" b="0" i="0" u="none" strike="noStrike" kern="1200" cap="none" spc="0" normalizeH="0" baseline="0" noProof="0">
              <a:ln>
                <a:noFill/>
              </a:ln>
              <a:solidFill>
                <a:srgbClr val="20271E"/>
              </a:solidFill>
              <a:effectLst/>
              <a:uLnTx/>
              <a:uFillTx/>
              <a:latin typeface="Arial"/>
              <a:ea typeface="+mn-ea"/>
              <a:cs typeface="Arial"/>
              <a:sym typeface="Arial"/>
            </a:endParaRPr>
          </a:p>
        </p:txBody>
      </p:sp>
      <p:sp>
        <p:nvSpPr>
          <p:cNvPr id="5" name="Rectangle 4">
            <a:extLst>
              <a:ext uri="{FF2B5EF4-FFF2-40B4-BE49-F238E27FC236}">
                <a16:creationId xmlns:a16="http://schemas.microsoft.com/office/drawing/2014/main" id="{0DE142FA-DF11-8621-96B1-5F6261E0199D}"/>
              </a:ext>
            </a:extLst>
          </p:cNvPr>
          <p:cNvSpPr/>
          <p:nvPr/>
        </p:nvSpPr>
        <p:spPr>
          <a:xfrm>
            <a:off x="932285" y="4264279"/>
            <a:ext cx="5220000" cy="669931"/>
          </a:xfrm>
          <a:prstGeom prst="rect">
            <a:avLst/>
          </a:prstGeom>
          <a:solidFill>
            <a:srgbClr val="2D309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WANA</a:t>
            </a:r>
            <a:r>
              <a:rPr kumimoji="0" lang="en-US" sz="3600" b="0" i="0" u="none" strike="noStrike" kern="1200" cap="none" spc="0" normalizeH="0" baseline="30000" noProof="0">
                <a:ln>
                  <a:noFill/>
                </a:ln>
                <a:solidFill>
                  <a:srgbClr val="FFFFFF"/>
                </a:solidFill>
                <a:effectLst/>
                <a:uLnTx/>
                <a:uFillTx/>
                <a:latin typeface="Bebas Neue" panose="020B0606020202050201" pitchFamily="34" charset="0"/>
                <a:ea typeface="+mn-ea"/>
                <a:cs typeface="Arial"/>
                <a:sym typeface="Arial"/>
              </a:rPr>
              <a:t>2</a:t>
            </a:r>
            <a:r>
              <a:rPr kumimoji="0" lang="en-US" sz="3600" b="0" i="0" u="none" strike="noStrike" kern="1200" cap="none" spc="0" normalizeH="0" baseline="0" noProof="0">
                <a:ln>
                  <a:noFill/>
                </a:ln>
                <a:solidFill>
                  <a:srgbClr val="FFFFFF"/>
                </a:solidFill>
                <a:effectLst/>
                <a:uLnTx/>
                <a:uFillTx/>
                <a:latin typeface="Bebas Neue" panose="020B0606020202050201" pitchFamily="34" charset="0"/>
                <a:ea typeface="+mn-ea"/>
                <a:cs typeface="Arial"/>
                <a:sym typeface="Arial"/>
              </a:rPr>
              <a:t> - gummies</a:t>
            </a:r>
          </a:p>
        </p:txBody>
      </p:sp>
      <p:pic>
        <p:nvPicPr>
          <p:cNvPr id="8" name="Picture 7" descr="A group of colorful candy&#10;&#10;Description automatically generated">
            <a:extLst>
              <a:ext uri="{FF2B5EF4-FFF2-40B4-BE49-F238E27FC236}">
                <a16:creationId xmlns:a16="http://schemas.microsoft.com/office/drawing/2014/main" id="{2F7245F0-D369-3E49-222E-DA87069A900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28" b="18054"/>
          <a:stretch/>
        </p:blipFill>
        <p:spPr>
          <a:xfrm>
            <a:off x="932285" y="5998451"/>
            <a:ext cx="5220000" cy="2605995"/>
          </a:xfrm>
          <a:prstGeom prst="rect">
            <a:avLst/>
          </a:prstGeom>
        </p:spPr>
      </p:pic>
      <p:pic>
        <p:nvPicPr>
          <p:cNvPr id="10" name="Picture 9" descr="A logo with a crown and text&#10;&#10;Description automatically generated">
            <a:extLst>
              <a:ext uri="{FF2B5EF4-FFF2-40B4-BE49-F238E27FC236}">
                <a16:creationId xmlns:a16="http://schemas.microsoft.com/office/drawing/2014/main" id="{0BC31A2D-A5F9-B2DA-7813-B466D7F5FD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2490" y="6173063"/>
            <a:ext cx="1690857" cy="1490042"/>
          </a:xfrm>
          <a:prstGeom prst="rect">
            <a:avLst/>
          </a:prstGeom>
          <a:ln>
            <a:noFill/>
          </a:ln>
          <a:effectLst>
            <a:outerShdw blurRad="203200" sx="102000" sy="102000" algn="ctr" rotWithShape="0">
              <a:prstClr val="black">
                <a:alpha val="73000"/>
              </a:prstClr>
            </a:outerShdw>
          </a:effectLst>
        </p:spPr>
      </p:pic>
      <p:sp>
        <p:nvSpPr>
          <p:cNvPr id="1028" name="object 76">
            <a:extLst>
              <a:ext uri="{FF2B5EF4-FFF2-40B4-BE49-F238E27FC236}">
                <a16:creationId xmlns:a16="http://schemas.microsoft.com/office/drawing/2014/main" id="{BE78A351-DB42-CAA5-164F-AFEBBD9B8F22}"/>
              </a:ext>
            </a:extLst>
          </p:cNvPr>
          <p:cNvSpPr/>
          <p:nvPr/>
        </p:nvSpPr>
        <p:spPr>
          <a:xfrm>
            <a:off x="932285" y="4954988"/>
            <a:ext cx="5220000" cy="1104490"/>
          </a:xfrm>
          <a:custGeom>
            <a:avLst/>
            <a:gdLst/>
            <a:ahLst/>
            <a:cxnLst/>
            <a:rect l="l" t="t" r="r" b="b"/>
            <a:pathLst>
              <a:path w="2197100" h="464820">
                <a:moveTo>
                  <a:pt x="2196845" y="0"/>
                </a:moveTo>
                <a:lnTo>
                  <a:pt x="0" y="0"/>
                </a:lnTo>
                <a:lnTo>
                  <a:pt x="0" y="464819"/>
                </a:lnTo>
                <a:lnTo>
                  <a:pt x="2196845" y="464819"/>
                </a:lnTo>
                <a:lnTo>
                  <a:pt x="2196845" y="0"/>
                </a:lnTo>
                <a:close/>
              </a:path>
            </a:pathLst>
          </a:custGeom>
          <a:solidFill>
            <a:srgbClr val="D9DAF3"/>
          </a:solidFill>
          <a:ln>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An </a:t>
            </a:r>
            <a:r>
              <a:rPr kumimoji="0" lang="en-US" sz="2400" b="1" i="0" u="none" strike="noStrike" kern="1200" cap="none" spc="0" normalizeH="0" baseline="0" noProof="0">
                <a:ln>
                  <a:noFill/>
                </a:ln>
                <a:solidFill>
                  <a:srgbClr val="404040"/>
                </a:solidFill>
                <a:effectLst/>
                <a:uLnTx/>
                <a:uFillTx/>
                <a:latin typeface="Arial"/>
                <a:ea typeface="+mn-ea"/>
                <a:cs typeface="Arial"/>
                <a:sym typeface="Arial"/>
              </a:rPr>
              <a:t>innovative </a:t>
            </a:r>
            <a:r>
              <a:rPr kumimoji="0" lang="en-US" sz="2400" b="0" i="0" u="none" strike="noStrike" kern="1200" cap="none" spc="0" normalizeH="0" baseline="0" noProof="0">
                <a:ln>
                  <a:noFill/>
                </a:ln>
                <a:solidFill>
                  <a:srgbClr val="404040"/>
                </a:solidFill>
                <a:effectLst/>
                <a:uLnTx/>
                <a:uFillTx/>
                <a:latin typeface="Arial"/>
                <a:ea typeface="+mn-ea"/>
                <a:cs typeface="Arial"/>
                <a:sym typeface="Arial"/>
              </a:rPr>
              <a:t>North American cannabis edibles brand</a:t>
            </a:r>
            <a:endParaRPr kumimoji="0" lang="en-US" sz="2400" b="0" i="0" u="none" strike="noStrike" kern="1200" cap="none" spc="0" normalizeH="0" baseline="30000" noProof="0">
              <a:ln>
                <a:noFill/>
              </a:ln>
              <a:solidFill>
                <a:srgbClr val="20271E"/>
              </a:solidFill>
              <a:effectLst/>
              <a:highlight>
                <a:srgbClr val="FFFF00"/>
              </a:highlight>
              <a:uLnTx/>
              <a:uFillTx/>
              <a:latin typeface="Arial"/>
              <a:ea typeface="+mn-ea"/>
              <a:cs typeface="Arial"/>
              <a:sym typeface="Arial"/>
            </a:endParaRPr>
          </a:p>
        </p:txBody>
      </p:sp>
      <p:sp>
        <p:nvSpPr>
          <p:cNvPr id="2" name="TextBox 1">
            <a:extLst>
              <a:ext uri="{FF2B5EF4-FFF2-40B4-BE49-F238E27FC236}">
                <a16:creationId xmlns:a16="http://schemas.microsoft.com/office/drawing/2014/main" id="{B366C572-6C36-0436-36D4-F7342713A778}"/>
              </a:ext>
            </a:extLst>
          </p:cNvPr>
          <p:cNvSpPr txBox="1"/>
          <p:nvPr/>
        </p:nvSpPr>
        <p:spPr>
          <a:xfrm>
            <a:off x="607567" y="12027887"/>
            <a:ext cx="22669359" cy="2003112"/>
          </a:xfrm>
          <a:prstGeom prst="rect">
            <a:avLst/>
          </a:prstGeom>
          <a:noFill/>
        </p:spPr>
        <p:txBody>
          <a:bodyPr wrap="square" rtlCol="0">
            <a:spAutoFit/>
          </a:bodyPr>
          <a:lstStyle/>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US" sz="1300" b="0" i="0" u="none" strike="noStrike" kern="100" cap="none" spc="0" normalizeH="0" baseline="0" noProof="0" dirty="0">
                <a:ln>
                  <a:noFill/>
                </a:ln>
                <a:solidFill>
                  <a:srgbClr val="7F7F7F"/>
                </a:solidFill>
                <a:effectLst/>
                <a:uLnTx/>
                <a:uFillTx/>
                <a:latin typeface="Arial"/>
                <a:cs typeface="Times New Roman" panose="02020603050405020304" pitchFamily="18" charset="0"/>
                <a:sym typeface="Arial"/>
              </a:rPr>
              <a:t>Canopy Growth holds Non-Voting Shares of Canopy USA and until such time as Canopy Growth converts the Non-Voting Shares into Canopy USA Class B Shares following the Stock Exchange Permissibility Date, Canopy Growth will have no economic or voting interest in Canopy USA, Acreage, Wana, Jetty or </a:t>
            </a:r>
            <a:r>
              <a:rPr kumimoji="0" lang="en-US" sz="1300" b="0" i="0" u="none" strike="noStrike" kern="100" cap="none" spc="0" normalizeH="0" baseline="0" noProof="0" dirty="0" err="1">
                <a:ln>
                  <a:noFill/>
                </a:ln>
                <a:solidFill>
                  <a:srgbClr val="7F7F7F"/>
                </a:solidFill>
                <a:effectLst/>
                <a:uLnTx/>
                <a:uFillTx/>
                <a:latin typeface="Arial"/>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cs typeface="Times New Roman" panose="02020603050405020304" pitchFamily="18" charset="0"/>
                <a:sym typeface="Arial"/>
              </a:rPr>
              <a:t> and these entities will continue to operate independently of Canopy Growth. See risk factors described in the Disclaimers and Cautionary Statements section of this Presentation.   </a:t>
            </a:r>
          </a:p>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The close of Canopy USA’s acquisition of 100% of Wana</a:t>
            </a:r>
            <a:r>
              <a:rPr kumimoji="0" lang="en-US" sz="1300" b="0" i="0" u="none" strike="sng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inclusive of Wana Wellness, LLC, The CIMA Group, LLC, and Mountain High Products, LLC was announced on October 9, 2024.</a:t>
            </a:r>
            <a:endParaRPr kumimoji="0" lang="en-CA"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endParaRPr>
          </a:p>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The close of Canopy USA’s acquisition of approximately 77% of Jetty was announced on June 4, 2024. </a:t>
            </a:r>
          </a:p>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CA"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The close of Canopy USA’s acquisition of 100% of Acreage was announced on December 9, 2024</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a:t>
            </a:r>
            <a:r>
              <a:rPr kumimoji="0" lang="en-CA"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a:t>
            </a:r>
          </a:p>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The Canopy USA LPs hold an aggregate of 64,564,487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Common Shares on an as-converted basis and 22,474,130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Common Share purchase warrants (the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Warrants”). Assuming full exercise of the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Warrants, the Canopy USA LPs will hold an aggregate of 87,038,617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Common Shares on an as-converted basis assuming conversion of the </a:t>
            </a:r>
            <a:r>
              <a:rPr kumimoji="0" lang="en-US" sz="1300" b="0" i="0" u="none" strike="noStrike" kern="100" cap="none" spc="0" normalizeH="0" baseline="0" noProof="0" dirty="0" err="1">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TerrAscend</a:t>
            </a: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exchangeable shares held by the Canopy USA LPs as of December 31, 2024.</a:t>
            </a:r>
            <a:r>
              <a:rPr kumimoji="0" lang="en-CA"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 </a:t>
            </a:r>
          </a:p>
          <a:p>
            <a:pPr marL="160752" marR="0" lvl="0" indent="-160752" algn="l" defTabSz="428671" rtl="0" eaLnBrk="1" fontAlgn="auto" latinLnBrk="0" hangingPunct="1">
              <a:lnSpc>
                <a:spcPct val="107000"/>
              </a:lnSpc>
              <a:spcBef>
                <a:spcPts val="0"/>
              </a:spcBef>
              <a:spcAft>
                <a:spcPts val="0"/>
              </a:spcAft>
              <a:buClr>
                <a:srgbClr val="7F7F7F"/>
              </a:buClr>
              <a:buSzTx/>
              <a:buFont typeface="+mj-lt"/>
              <a:buAutoNum type="arabicPeriod"/>
              <a:tabLst/>
              <a:defRPr/>
            </a:pPr>
            <a:r>
              <a:rPr kumimoji="0" lang="en-US"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rPr>
              <a:t>Note 13 of the Notes to Consolidated Financial Statements contained in the Form 10-K filed with the SEC provides summarized balance sheet information, at December 31, 2024, and income statement information, for the eight months ended December 31, 2024, for the Canopy USA equity method investments. The summarized financial statement information presents the consolidated performance of Canopy USA, including Wana, Jetty, and Acreage from their respective date of acquisition close until December 31, 2024.</a:t>
            </a:r>
            <a:endParaRPr kumimoji="0" lang="en-CA" sz="1300" b="0" i="0" u="none" strike="noStrike" kern="100" cap="none" spc="0" normalizeH="0" baseline="0" noProof="0" dirty="0">
              <a:ln>
                <a:noFill/>
              </a:ln>
              <a:solidFill>
                <a:srgbClr val="7F7F7F"/>
              </a:solidFill>
              <a:effectLst/>
              <a:uLnTx/>
              <a:uFillTx/>
              <a:latin typeface="Arial"/>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611F7570-42EB-EE52-99DD-F7BA1165F66C}"/>
              </a:ext>
            </a:extLst>
          </p:cNvPr>
          <p:cNvSpPr txBox="1"/>
          <p:nvPr/>
        </p:nvSpPr>
        <p:spPr>
          <a:xfrm>
            <a:off x="1253005" y="9075901"/>
            <a:ext cx="22023921" cy="236988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latin typeface="Montserrat" panose="00000500000000000000" pitchFamily="2" charset="0"/>
              </a:rPr>
              <a:t>Canopy USA now fully operational under the leadership of President, Brooks Jorgensen.</a:t>
            </a:r>
          </a:p>
          <a:p>
            <a:pPr marL="457200" indent="-457200">
              <a:spcAft>
                <a:spcPts val="1200"/>
              </a:spcAft>
              <a:buFont typeface="Arial" panose="020B0604020202020204" pitchFamily="34" charset="0"/>
              <a:buChar char="•"/>
            </a:pPr>
            <a:r>
              <a:rPr lang="en-US" sz="3200" dirty="0">
                <a:latin typeface="Montserrat" panose="00000500000000000000" pitchFamily="2" charset="0"/>
              </a:rPr>
              <a:t>Canopy USA is focused on streamlining operations and leveraging its people, products, and footprint to drive growth and scale. </a:t>
            </a:r>
          </a:p>
          <a:p>
            <a:pPr marL="457200" indent="-457200">
              <a:spcAft>
                <a:spcPts val="1200"/>
              </a:spcAft>
              <a:buFont typeface="Arial" panose="020B0604020202020204" pitchFamily="34" charset="0"/>
              <a:buChar char="•"/>
            </a:pPr>
            <a:r>
              <a:rPr lang="en-US" sz="3200" dirty="0">
                <a:latin typeface="Montserrat" panose="00000500000000000000" pitchFamily="2" charset="0"/>
              </a:rPr>
              <a:t>Canopy USA has secured an additional US$22 million in funding for Acreage. </a:t>
            </a:r>
          </a:p>
        </p:txBody>
      </p:sp>
      <p:sp>
        <p:nvSpPr>
          <p:cNvPr id="16" name="TextBox 15">
            <a:extLst>
              <a:ext uri="{FF2B5EF4-FFF2-40B4-BE49-F238E27FC236}">
                <a16:creationId xmlns:a16="http://schemas.microsoft.com/office/drawing/2014/main" id="{53B43BB6-46B0-A1C0-1B45-E9767B258A33}"/>
              </a:ext>
            </a:extLst>
          </p:cNvPr>
          <p:cNvSpPr txBox="1"/>
          <p:nvPr/>
        </p:nvSpPr>
        <p:spPr>
          <a:xfrm>
            <a:off x="16470224" y="3613769"/>
            <a:ext cx="9067141" cy="523220"/>
          </a:xfrm>
          <a:prstGeom prst="rect">
            <a:avLst/>
          </a:prstGeom>
          <a:noFill/>
        </p:spPr>
        <p:txBody>
          <a:bodyPr wrap="square" rtlCol="0">
            <a:spAutoFit/>
          </a:bodyPr>
          <a:lstStyle/>
          <a:p>
            <a:pPr algn="ctr"/>
            <a:r>
              <a:rPr lang="en-US" sz="2800" b="1" dirty="0">
                <a:solidFill>
                  <a:schemeClr val="tx1"/>
                </a:solidFill>
                <a:latin typeface="Montserrat" panose="00000500000000000000" pitchFamily="2" charset="0"/>
              </a:rPr>
              <a:t>Canopy USA</a:t>
            </a:r>
            <a:r>
              <a:rPr lang="en-US" sz="2800" b="1" baseline="30000" dirty="0">
                <a:solidFill>
                  <a:schemeClr val="tx1"/>
                </a:solidFill>
                <a:latin typeface="Montserrat" panose="00000500000000000000" pitchFamily="2" charset="0"/>
              </a:rPr>
              <a:t>1</a:t>
            </a:r>
            <a:r>
              <a:rPr lang="en-US" sz="2800" b="1" dirty="0">
                <a:solidFill>
                  <a:schemeClr val="tx1"/>
                </a:solidFill>
                <a:latin typeface="Montserrat" panose="00000500000000000000" pitchFamily="2" charset="0"/>
              </a:rPr>
              <a:t> Investment</a:t>
            </a:r>
            <a:endParaRPr lang="en-CA" sz="2800" b="1" dirty="0">
              <a:solidFill>
                <a:schemeClr val="tx1"/>
              </a:solidFill>
              <a:latin typeface="Montserrat" panose="00000500000000000000" pitchFamily="2" charset="0"/>
            </a:endParaRPr>
          </a:p>
        </p:txBody>
      </p:sp>
      <p:sp>
        <p:nvSpPr>
          <p:cNvPr id="19" name="TextBox 18">
            <a:extLst>
              <a:ext uri="{FF2B5EF4-FFF2-40B4-BE49-F238E27FC236}">
                <a16:creationId xmlns:a16="http://schemas.microsoft.com/office/drawing/2014/main" id="{C11415A4-082B-0E07-913A-1695EC3F170D}"/>
              </a:ext>
            </a:extLst>
          </p:cNvPr>
          <p:cNvSpPr txBox="1"/>
          <p:nvPr/>
        </p:nvSpPr>
        <p:spPr>
          <a:xfrm>
            <a:off x="4683066" y="3636254"/>
            <a:ext cx="9067141" cy="523220"/>
          </a:xfrm>
          <a:prstGeom prst="rect">
            <a:avLst/>
          </a:prstGeom>
          <a:noFill/>
        </p:spPr>
        <p:txBody>
          <a:bodyPr wrap="square" rtlCol="0">
            <a:spAutoFit/>
          </a:bodyPr>
          <a:lstStyle/>
          <a:p>
            <a:pPr algn="ctr"/>
            <a:r>
              <a:rPr lang="en-US" sz="2800" b="1" dirty="0">
                <a:solidFill>
                  <a:schemeClr val="tx1"/>
                </a:solidFill>
                <a:latin typeface="Montserrat" panose="00000500000000000000" pitchFamily="2" charset="0"/>
              </a:rPr>
              <a:t>Canopy USA</a:t>
            </a:r>
            <a:r>
              <a:rPr lang="en-US" sz="2800" b="1" baseline="30000" dirty="0">
                <a:solidFill>
                  <a:schemeClr val="tx1"/>
                </a:solidFill>
                <a:latin typeface="Montserrat" panose="00000500000000000000" pitchFamily="2" charset="0"/>
              </a:rPr>
              <a:t>1  </a:t>
            </a:r>
            <a:r>
              <a:rPr lang="en-US" sz="2800" b="1" dirty="0">
                <a:solidFill>
                  <a:schemeClr val="tx1"/>
                </a:solidFill>
                <a:latin typeface="Montserrat" panose="00000500000000000000" pitchFamily="2" charset="0"/>
              </a:rPr>
              <a:t>Operating Businesses</a:t>
            </a:r>
            <a:endParaRPr lang="en-CA" sz="2800" b="1" dirty="0">
              <a:solidFill>
                <a:schemeClr val="tx1"/>
              </a:solidFill>
              <a:latin typeface="Montserrat" panose="00000500000000000000" pitchFamily="2" charset="0"/>
            </a:endParaRPr>
          </a:p>
        </p:txBody>
      </p:sp>
      <p:pic>
        <p:nvPicPr>
          <p:cNvPr id="23" name="Picture 22">
            <a:extLst>
              <a:ext uri="{FF2B5EF4-FFF2-40B4-BE49-F238E27FC236}">
                <a16:creationId xmlns:a16="http://schemas.microsoft.com/office/drawing/2014/main" id="{F39BC09F-6C57-D5C7-3483-3E72398FFF5D}"/>
              </a:ext>
            </a:extLst>
          </p:cNvPr>
          <p:cNvPicPr>
            <a:picLocks noChangeAspect="1"/>
          </p:cNvPicPr>
          <p:nvPr/>
        </p:nvPicPr>
        <p:blipFill>
          <a:blip r:embed="rId9"/>
          <a:stretch>
            <a:fillRect/>
          </a:stretch>
        </p:blipFill>
        <p:spPr>
          <a:xfrm>
            <a:off x="18384200" y="5998451"/>
            <a:ext cx="5196155" cy="2462058"/>
          </a:xfrm>
          <a:prstGeom prst="rect">
            <a:avLst/>
          </a:prstGeom>
        </p:spPr>
      </p:pic>
      <p:pic>
        <p:nvPicPr>
          <p:cNvPr id="1026" name="Picture 2" descr="TerrAscend | Leading Vertically-Integrated Cannabis Operator">
            <a:extLst>
              <a:ext uri="{FF2B5EF4-FFF2-40B4-BE49-F238E27FC236}">
                <a16:creationId xmlns:a16="http://schemas.microsoft.com/office/drawing/2014/main" id="{848B9962-D912-2714-4B55-C5968B6E0066}"/>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8887693" y="6799744"/>
            <a:ext cx="4127369" cy="996261"/>
          </a:xfrm>
          <a:prstGeom prst="rect">
            <a:avLst/>
          </a:prstGeom>
          <a:noFill/>
          <a:effectLst>
            <a:outerShdw blurRad="203200" sx="102000" sy="102000" algn="ctr" rotWithShape="0">
              <a:prstClr val="black">
                <a:alpha val="7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8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3"/>
          <p:cNvSpPr txBox="1">
            <a:spLocks noGrp="1"/>
          </p:cNvSpPr>
          <p:nvPr>
            <p:ph type="title"/>
          </p:nvPr>
        </p:nvSpPr>
        <p:spPr>
          <a:xfrm>
            <a:off x="939700" y="8101600"/>
            <a:ext cx="19752600" cy="462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0"/>
              <a:buFont typeface="Bebas Neue"/>
              <a:buNone/>
            </a:pPr>
            <a:r>
              <a:rPr lang="en-US" b="0" dirty="0">
                <a:latin typeface="Oswald SemiBold"/>
                <a:ea typeface="Oswald SemiBold"/>
                <a:cs typeface="Oswald SemiBold"/>
                <a:sym typeface="Oswald SemiBold"/>
              </a:rPr>
              <a:t>Q1 FY2026 FINANCIAL RESULTS</a:t>
            </a:r>
            <a:r>
              <a:rPr lang="en-US" dirty="0"/>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4"/>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dirty="0">
                <a:latin typeface="Oswald SemiBold"/>
                <a:ea typeface="Oswald SemiBold"/>
                <a:cs typeface="Oswald SemiBold"/>
                <a:sym typeface="Oswald SemiBold"/>
              </a:rPr>
              <a:t>Q1 FY2026 KEY FINANCIAL HIGHLIGHTS</a:t>
            </a:r>
            <a:endParaRPr b="0" dirty="0">
              <a:latin typeface="Oswald SemiBold"/>
              <a:ea typeface="Oswald SemiBold"/>
              <a:cs typeface="Oswald SemiBold"/>
              <a:sym typeface="Oswald SemiBold"/>
            </a:endParaRPr>
          </a:p>
        </p:txBody>
      </p:sp>
      <p:sp>
        <p:nvSpPr>
          <p:cNvPr id="4" name="Google Shape;1082;p9">
            <a:extLst>
              <a:ext uri="{FF2B5EF4-FFF2-40B4-BE49-F238E27FC236}">
                <a16:creationId xmlns:a16="http://schemas.microsoft.com/office/drawing/2014/main" id="{6BEE3A43-94A1-5A69-145C-25C00394F1CA}"/>
              </a:ext>
            </a:extLst>
          </p:cNvPr>
          <p:cNvSpPr txBox="1"/>
          <p:nvPr/>
        </p:nvSpPr>
        <p:spPr>
          <a:xfrm>
            <a:off x="1553616" y="13672604"/>
            <a:ext cx="23396575"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FFFFFF">
                    <a:lumMod val="50000"/>
                  </a:srgbClr>
                </a:solidFill>
                <a:effectLst/>
                <a:uLnTx/>
                <a:uFillTx/>
                <a:latin typeface="+mj-lt"/>
                <a:ea typeface="Montserrat"/>
                <a:cs typeface="Montserrat"/>
                <a:sym typeface="Montserrat"/>
              </a:rPr>
              <a:t>1</a:t>
            </a:r>
            <a:r>
              <a:rPr kumimoji="0" lang="en-US" sz="2000" b="0" i="0" u="none" strike="noStrike" kern="0" cap="none" spc="0" normalizeH="0" baseline="0" noProof="0" dirty="0">
                <a:ln>
                  <a:noFill/>
                </a:ln>
                <a:solidFill>
                  <a:srgbClr val="FFFFFF">
                    <a:lumMod val="50000"/>
                  </a:srgbClr>
                </a:solidFill>
                <a:effectLst/>
                <a:uLnTx/>
                <a:uFillTx/>
                <a:latin typeface="+mj-lt"/>
                <a:ea typeface="Montserrat"/>
                <a:cs typeface="Montserrat"/>
                <a:sym typeface="Montserrat"/>
              </a:rPr>
              <a:t> Adjusted EBITDA and Free Cash Flow are Non-GAAP Measures. See Non-GAAP M</a:t>
            </a:r>
            <a:r>
              <a:rPr lang="en-US" sz="2000" dirty="0" err="1">
                <a:solidFill>
                  <a:srgbClr val="FFFFFF">
                    <a:lumMod val="50000"/>
                  </a:srgbClr>
                </a:solidFill>
                <a:latin typeface="+mj-lt"/>
                <a:sym typeface="Montserrat"/>
              </a:rPr>
              <a:t>easures</a:t>
            </a:r>
            <a:r>
              <a:rPr kumimoji="0" lang="en-US" sz="2000" b="0" i="0" u="none" strike="noStrike" kern="0" cap="none" spc="0" normalizeH="0" baseline="0" noProof="0" dirty="0">
                <a:ln>
                  <a:noFill/>
                </a:ln>
                <a:solidFill>
                  <a:srgbClr val="FFFFFF">
                    <a:lumMod val="50000"/>
                  </a:srgbClr>
                </a:solidFill>
                <a:effectLst/>
                <a:uLnTx/>
                <a:uFillTx/>
                <a:latin typeface="+mj-lt"/>
                <a:ea typeface="Montserrat"/>
                <a:cs typeface="Montserrat"/>
                <a:sym typeface="Montserrat"/>
              </a:rPr>
              <a:t> section in the Disclaimers and Cautionary Statements section of this Presentation.</a:t>
            </a:r>
          </a:p>
        </p:txBody>
      </p:sp>
      <p:graphicFrame>
        <p:nvGraphicFramePr>
          <p:cNvPr id="3" name="Google Shape;1124;p14">
            <a:extLst>
              <a:ext uri="{FF2B5EF4-FFF2-40B4-BE49-F238E27FC236}">
                <a16:creationId xmlns:a16="http://schemas.microsoft.com/office/drawing/2014/main" id="{0BEB9FBA-51C6-FAC4-71B6-5FB4CDBDD0A5}"/>
              </a:ext>
            </a:extLst>
          </p:cNvPr>
          <p:cNvGraphicFramePr/>
          <p:nvPr>
            <p:extLst>
              <p:ext uri="{D42A27DB-BD31-4B8C-83A1-F6EECF244321}">
                <p14:modId xmlns:p14="http://schemas.microsoft.com/office/powerpoint/2010/main" val="1089866960"/>
              </p:ext>
            </p:extLst>
          </p:nvPr>
        </p:nvGraphicFramePr>
        <p:xfrm>
          <a:off x="1346199" y="3794762"/>
          <a:ext cx="10154240" cy="8155620"/>
        </p:xfrm>
        <a:graphic>
          <a:graphicData uri="http://schemas.openxmlformats.org/drawingml/2006/table">
            <a:tbl>
              <a:tblPr>
                <a:noFill/>
                <a:tableStyleId>{B0633FC9-A4F1-4C7B-9074-D5E3B32B914C}</a:tableStyleId>
              </a:tblPr>
              <a:tblGrid>
                <a:gridCol w="3900116">
                  <a:extLst>
                    <a:ext uri="{9D8B030D-6E8A-4147-A177-3AD203B41FA5}">
                      <a16:colId xmlns:a16="http://schemas.microsoft.com/office/drawing/2014/main" val="20000"/>
                    </a:ext>
                  </a:extLst>
                </a:gridCol>
                <a:gridCol w="3224505">
                  <a:extLst>
                    <a:ext uri="{9D8B030D-6E8A-4147-A177-3AD203B41FA5}">
                      <a16:colId xmlns:a16="http://schemas.microsoft.com/office/drawing/2014/main" val="20001"/>
                    </a:ext>
                  </a:extLst>
                </a:gridCol>
                <a:gridCol w="3029619">
                  <a:extLst>
                    <a:ext uri="{9D8B030D-6E8A-4147-A177-3AD203B41FA5}">
                      <a16:colId xmlns:a16="http://schemas.microsoft.com/office/drawing/2014/main" val="20003"/>
                    </a:ext>
                  </a:extLst>
                </a:gridCol>
              </a:tblGrid>
              <a:tr h="820825">
                <a:tc>
                  <a:txBody>
                    <a:bodyPr/>
                    <a:lstStyle/>
                    <a:p>
                      <a:pPr marL="0" marR="0" lvl="0" indent="0" algn="r" rtl="0">
                        <a:lnSpc>
                          <a:spcPct val="100000"/>
                        </a:lnSpc>
                        <a:spcBef>
                          <a:spcPts val="0"/>
                        </a:spcBef>
                        <a:spcAft>
                          <a:spcPts val="0"/>
                        </a:spcAft>
                        <a:buClr>
                          <a:srgbClr val="000000"/>
                        </a:buClr>
                        <a:buSzPts val="1800"/>
                        <a:buFont typeface="Arial"/>
                        <a:buNone/>
                      </a:pPr>
                      <a:r>
                        <a:rPr lang="en-US" sz="3200" b="1" i="1" u="none" strike="noStrike" cap="none">
                          <a:solidFill>
                            <a:schemeClr val="lt1"/>
                          </a:solidFill>
                          <a:latin typeface="Montserrat"/>
                          <a:ea typeface="Montserrat"/>
                          <a:cs typeface="Montserrat"/>
                          <a:sym typeface="Montserrat"/>
                        </a:rPr>
                        <a:t>(CDN in millions)</a:t>
                      </a:r>
                      <a:endParaRPr sz="3200" u="none" strike="noStrike" cap="none">
                        <a:solidFill>
                          <a:schemeClr val="lt1"/>
                        </a:solidFill>
                        <a:latin typeface="Montserrat"/>
                        <a:ea typeface="Montserrat"/>
                        <a:cs typeface="Montserrat"/>
                        <a:sym typeface="Montserrat"/>
                      </a:endParaRPr>
                    </a:p>
                  </a:txBody>
                  <a:tcPr marL="0" marR="79700" marT="10550" marB="0" anchor="b">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19050" cap="flat" cmpd="sng">
                      <a:solidFill>
                        <a:srgbClr val="616164"/>
                      </a:solidFill>
                      <a:prstDash val="solid"/>
                      <a:round/>
                      <a:headEnd type="none" w="sm" len="sm"/>
                      <a:tailEnd type="none" w="sm" len="sm"/>
                    </a:lnT>
                    <a:lnB w="19050" cap="flat" cmpd="sng">
                      <a:solidFill>
                        <a:srgbClr val="616164"/>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solidFill>
                            <a:schemeClr val="lt1"/>
                          </a:solidFill>
                          <a:latin typeface="Montserrat"/>
                          <a:ea typeface="Montserrat"/>
                          <a:cs typeface="Montserrat"/>
                          <a:sym typeface="Montserrat"/>
                        </a:rPr>
                        <a:t>Q1 FY2026</a:t>
                      </a:r>
                      <a:endParaRPr sz="3200" b="1" i="0" u="none" strike="noStrike" cap="none" dirty="0">
                        <a:solidFill>
                          <a:schemeClr val="lt1"/>
                        </a:solidFill>
                        <a:latin typeface="Montserrat"/>
                        <a:ea typeface="Montserrat"/>
                        <a:cs typeface="Montserrat"/>
                        <a:sym typeface="Montserrat"/>
                      </a:endParaRPr>
                    </a:p>
                  </a:txBody>
                  <a:tcPr marL="10550" marR="10550" marT="10550" marB="0" anchor="b">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19050" cap="flat" cmpd="sng">
                      <a:solidFill>
                        <a:srgbClr val="616164"/>
                      </a:solidFill>
                      <a:prstDash val="solid"/>
                      <a:round/>
                      <a:headEnd type="none" w="sm" len="sm"/>
                      <a:tailEnd type="none" w="sm" len="sm"/>
                    </a:lnT>
                    <a:lnB w="19050" cap="flat" cmpd="sng">
                      <a:solidFill>
                        <a:srgbClr val="616164"/>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chemeClr val="lt1"/>
                          </a:solidFill>
                          <a:latin typeface="Montserrat"/>
                          <a:ea typeface="Montserrat"/>
                          <a:cs typeface="Montserrat"/>
                          <a:sym typeface="Montserrat"/>
                        </a:rPr>
                        <a:t>vs. </a:t>
                      </a:r>
                    </a:p>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chemeClr val="lt1"/>
                          </a:solidFill>
                          <a:latin typeface="Montserrat"/>
                          <a:ea typeface="Montserrat"/>
                          <a:cs typeface="Montserrat"/>
                          <a:sym typeface="Montserrat"/>
                        </a:rPr>
                        <a:t>Q1 FY2025</a:t>
                      </a:r>
                    </a:p>
                  </a:txBody>
                  <a:tcPr marL="10550" marR="10550" marT="10550" marB="0" anchor="b">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19050" cap="flat" cmpd="sng">
                      <a:solidFill>
                        <a:srgbClr val="616164"/>
                      </a:solidFill>
                      <a:prstDash val="solid"/>
                      <a:round/>
                      <a:headEnd type="none" w="sm" len="sm"/>
                      <a:tailEnd type="none" w="sm" len="sm"/>
                    </a:lnT>
                    <a:lnB w="19050" cap="flat" cmpd="sng" algn="ctr">
                      <a:solidFill>
                        <a:srgbClr val="616164"/>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r>
                        <a:rPr lang="en-US" sz="3200" b="1" i="0" u="none" strike="noStrike" cap="none">
                          <a:solidFill>
                            <a:srgbClr val="171216"/>
                          </a:solidFill>
                          <a:latin typeface="Montserrat"/>
                          <a:ea typeface="Montserrat"/>
                          <a:cs typeface="Montserrat"/>
                          <a:sym typeface="Montserrat"/>
                        </a:rPr>
                        <a:t>Net Revenue</a:t>
                      </a:r>
                      <a:endParaRPr sz="3200" b="1" u="none" strike="noStrike" cap="none">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19050" cap="flat" cmpd="sng">
                      <a:solidFill>
                        <a:srgbClr val="61616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solidFill>
                            <a:srgbClr val="1E1911"/>
                          </a:solidFill>
                          <a:latin typeface="Montserrat"/>
                          <a:ea typeface="Montserrat"/>
                          <a:cs typeface="Montserrat"/>
                          <a:sym typeface="Montserrat"/>
                        </a:rPr>
                        <a:t>$72.1</a:t>
                      </a: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19050" cap="flat" cmpd="sng">
                      <a:solidFill>
                        <a:srgbClr val="61616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rgbClr val="1E1911"/>
                          </a:solidFill>
                          <a:latin typeface="Montserrat"/>
                          <a:ea typeface="Montserrat"/>
                          <a:cs typeface="Montserrat"/>
                          <a:sym typeface="Montserrat"/>
                        </a:rPr>
                        <a:t>(9%)</a:t>
                      </a: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19050" cap="flat" cmpd="sng" algn="ctr">
                      <a:solidFill>
                        <a:srgbClr val="616164"/>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endParaRPr sz="3200" b="1" i="0" u="none" strike="noStrike" cap="none">
                        <a:solidFill>
                          <a:srgbClr val="171216"/>
                        </a:solidFill>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0" u="none" strike="noStrike" cap="none">
                        <a:solidFill>
                          <a:srgbClr val="1E1911"/>
                        </a:solidFill>
                        <a:latin typeface="Montserrat"/>
                        <a:ea typeface="Montserrat"/>
                        <a:cs typeface="Montserrat"/>
                        <a:sym typeface="Montserrat"/>
                      </a:endParaRP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1" u="none" strike="noStrike" cap="none">
                        <a:solidFill>
                          <a:srgbClr val="1E1911"/>
                        </a:solidFill>
                        <a:latin typeface="Montserrat"/>
                        <a:ea typeface="Montserrat"/>
                        <a:cs typeface="Montserrat"/>
                        <a:sym typeface="Montserrat"/>
                      </a:endParaRP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r>
                        <a:rPr lang="en-US" sz="3200" b="1" i="0" u="none" strike="noStrike" cap="none" dirty="0">
                          <a:solidFill>
                            <a:srgbClr val="171216"/>
                          </a:solidFill>
                          <a:latin typeface="Montserrat"/>
                          <a:ea typeface="Montserrat"/>
                          <a:cs typeface="Montserrat"/>
                          <a:sym typeface="Montserrat"/>
                        </a:rPr>
                        <a:t>Gross Margin</a:t>
                      </a:r>
                      <a:endParaRPr sz="3200" b="1" u="none" strike="noStrike" cap="none" dirty="0">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solidFill>
                            <a:srgbClr val="1E1911"/>
                          </a:solidFill>
                          <a:latin typeface="Montserrat"/>
                          <a:ea typeface="Montserrat"/>
                          <a:cs typeface="Montserrat"/>
                          <a:sym typeface="Montserrat"/>
                        </a:rPr>
                        <a:t>25.0%</a:t>
                      </a: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rgbClr val="1E1911"/>
                          </a:solidFill>
                          <a:highlight>
                            <a:srgbClr val="FFFFFF"/>
                          </a:highlight>
                          <a:latin typeface="Montserrat"/>
                          <a:ea typeface="Montserrat"/>
                          <a:cs typeface="Montserrat"/>
                          <a:sym typeface="Montserrat"/>
                        </a:rPr>
                        <a:t>(1000bps)</a:t>
                      </a: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endParaRPr sz="3200" b="1" i="0" u="none" strike="noStrike" cap="none">
                        <a:solidFill>
                          <a:srgbClr val="171216"/>
                        </a:solidFill>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0" u="none" strike="noStrike" cap="none">
                        <a:solidFill>
                          <a:srgbClr val="1E1911"/>
                        </a:solidFill>
                        <a:latin typeface="Montserrat"/>
                        <a:ea typeface="Montserrat"/>
                        <a:cs typeface="Montserrat"/>
                        <a:sym typeface="Montserrat"/>
                      </a:endParaRP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1" u="none" strike="noStrike" cap="none">
                        <a:solidFill>
                          <a:srgbClr val="1E1911"/>
                        </a:solidFill>
                        <a:latin typeface="Montserrat"/>
                        <a:ea typeface="Montserrat"/>
                        <a:cs typeface="Montserrat"/>
                        <a:sym typeface="Montserrat"/>
                      </a:endParaRP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r>
                        <a:rPr lang="en-US" sz="3200" b="1" i="0" u="none" strike="noStrike" cap="none">
                          <a:solidFill>
                            <a:srgbClr val="171216"/>
                          </a:solidFill>
                          <a:latin typeface="Montserrat"/>
                          <a:ea typeface="Montserrat"/>
                          <a:cs typeface="Montserrat"/>
                          <a:sym typeface="Montserrat"/>
                        </a:rPr>
                        <a:t>Adjusted EBITDA</a:t>
                      </a:r>
                      <a:r>
                        <a:rPr lang="en-US" sz="3200" b="1" i="0" u="none" strike="noStrike" cap="none" baseline="30000">
                          <a:solidFill>
                            <a:srgbClr val="171216"/>
                          </a:solidFill>
                          <a:latin typeface="Montserrat"/>
                          <a:ea typeface="Montserrat"/>
                          <a:cs typeface="Montserrat"/>
                          <a:sym typeface="Montserrat"/>
                        </a:rPr>
                        <a:t>1</a:t>
                      </a:r>
                      <a:endParaRPr sz="3200" b="1" u="none" strike="noStrike" cap="none" baseline="30000">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solidFill>
                            <a:srgbClr val="1E1911"/>
                          </a:solidFill>
                          <a:latin typeface="Montserrat"/>
                          <a:ea typeface="Montserrat"/>
                          <a:cs typeface="Montserrat"/>
                          <a:sym typeface="Montserrat"/>
                        </a:rPr>
                        <a:t>$(7.9)</a:t>
                      </a: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rgbClr val="1E1911"/>
                          </a:solidFill>
                          <a:latin typeface="Montserrat"/>
                          <a:ea typeface="Montserrat"/>
                          <a:cs typeface="Montserrat"/>
                          <a:sym typeface="Montserrat"/>
                        </a:rPr>
                        <a:t>(50%)</a:t>
                      </a: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endParaRPr sz="3200" b="1" i="0" u="none" strike="noStrike" cap="none">
                        <a:solidFill>
                          <a:srgbClr val="171216"/>
                        </a:solidFill>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0" u="none" strike="noStrike" cap="none">
                        <a:solidFill>
                          <a:srgbClr val="1E1911"/>
                        </a:solidFill>
                        <a:latin typeface="Montserrat"/>
                        <a:ea typeface="Montserrat"/>
                        <a:cs typeface="Montserrat"/>
                        <a:sym typeface="Montserrat"/>
                      </a:endParaRP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1" u="none" strike="noStrike" cap="none">
                        <a:solidFill>
                          <a:srgbClr val="1E1911"/>
                        </a:solidFill>
                        <a:latin typeface="Montserrat"/>
                        <a:ea typeface="Montserrat"/>
                        <a:cs typeface="Montserrat"/>
                        <a:sym typeface="Montserrat"/>
                      </a:endParaRP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r>
                        <a:rPr lang="en-US" sz="3200" b="1" i="0" u="none" strike="noStrike" cap="none">
                          <a:solidFill>
                            <a:srgbClr val="171216"/>
                          </a:solidFill>
                          <a:latin typeface="Montserrat"/>
                          <a:ea typeface="Montserrat"/>
                          <a:cs typeface="Montserrat"/>
                          <a:sym typeface="Montserrat"/>
                        </a:rPr>
                        <a:t>Free Cash Flow</a:t>
                      </a:r>
                      <a:r>
                        <a:rPr lang="en-US" sz="3200" b="1" i="0" u="none" strike="noStrike" cap="none" baseline="30000">
                          <a:solidFill>
                            <a:srgbClr val="171216"/>
                          </a:solidFill>
                          <a:latin typeface="Montserrat"/>
                          <a:ea typeface="Montserrat"/>
                          <a:cs typeface="Montserrat"/>
                          <a:sym typeface="Montserrat"/>
                        </a:rPr>
                        <a:t>1</a:t>
                      </a:r>
                      <a:endParaRPr sz="3200" b="1" u="none" strike="noStrike" cap="none" baseline="30000">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solidFill>
                            <a:srgbClr val="1E1911"/>
                          </a:solidFill>
                          <a:latin typeface="Montserrat"/>
                          <a:ea typeface="Montserrat"/>
                          <a:cs typeface="Montserrat"/>
                          <a:sym typeface="Montserrat"/>
                        </a:rPr>
                        <a:t>$(11.6)</a:t>
                      </a: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i="1" u="none" strike="noStrike" cap="none" dirty="0">
                          <a:solidFill>
                            <a:srgbClr val="1E1911"/>
                          </a:solidFill>
                          <a:highlight>
                            <a:srgbClr val="FFFFFF"/>
                          </a:highlight>
                          <a:latin typeface="Montserrat"/>
                          <a:ea typeface="Montserrat"/>
                          <a:cs typeface="Montserrat"/>
                          <a:sym typeface="Montserrat"/>
                        </a:rPr>
                        <a:t>79%</a:t>
                      </a: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endParaRPr sz="3200" b="1" i="0" u="none" strike="noStrike" cap="none">
                        <a:solidFill>
                          <a:srgbClr val="171216"/>
                        </a:solidFill>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0" u="none" strike="noStrike" cap="none">
                        <a:solidFill>
                          <a:srgbClr val="1E1911"/>
                        </a:solidFill>
                        <a:latin typeface="Montserrat"/>
                        <a:ea typeface="Montserrat"/>
                        <a:cs typeface="Montserrat"/>
                        <a:sym typeface="Montserrat"/>
                      </a:endParaRP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3200" b="1" i="1" u="none" strike="noStrike" cap="none">
                        <a:solidFill>
                          <a:srgbClr val="1E1911"/>
                        </a:solidFill>
                        <a:latin typeface="Montserrat"/>
                        <a:ea typeface="Montserrat"/>
                        <a:cs typeface="Montserrat"/>
                        <a:sym typeface="Montserrat"/>
                      </a:endParaRP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772975">
                <a:tc>
                  <a:txBody>
                    <a:bodyPr/>
                    <a:lstStyle/>
                    <a:p>
                      <a:pPr marL="0" marR="0" lvl="0" indent="0" algn="r" rtl="0">
                        <a:lnSpc>
                          <a:spcPct val="100000"/>
                        </a:lnSpc>
                        <a:spcBef>
                          <a:spcPts val="0"/>
                        </a:spcBef>
                        <a:spcAft>
                          <a:spcPts val="0"/>
                        </a:spcAft>
                        <a:buClr>
                          <a:srgbClr val="000000"/>
                        </a:buClr>
                        <a:buSzPts val="1800"/>
                        <a:buFont typeface="Arial"/>
                        <a:buNone/>
                      </a:pPr>
                      <a:r>
                        <a:rPr lang="en-US" sz="3200" b="1" i="0" u="none" strike="noStrike" cap="none">
                          <a:solidFill>
                            <a:srgbClr val="171216"/>
                          </a:solidFill>
                          <a:latin typeface="Montserrat"/>
                          <a:ea typeface="Montserrat"/>
                          <a:cs typeface="Montserrat"/>
                          <a:sym typeface="Montserrat"/>
                        </a:rPr>
                        <a:t>Cash / Marketable Secs.</a:t>
                      </a:r>
                      <a:endParaRPr lang="en-US" sz="3200" b="1" u="none" strike="noStrike" cap="none">
                        <a:latin typeface="Montserrat"/>
                        <a:ea typeface="Montserrat"/>
                        <a:cs typeface="Montserrat"/>
                        <a:sym typeface="Montserrat"/>
                      </a:endParaRPr>
                    </a:p>
                  </a:txBody>
                  <a:tcPr marL="0" marR="7970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616164"/>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solidFill>
                            <a:srgbClr val="1E1911"/>
                          </a:solidFill>
                          <a:latin typeface="Montserrat"/>
                          <a:ea typeface="Montserrat"/>
                          <a:cs typeface="Montserrat"/>
                          <a:sym typeface="Montserrat"/>
                        </a:rPr>
                        <a:t>$144</a:t>
                      </a:r>
                    </a:p>
                  </a:txBody>
                  <a:tcPr marL="10550" marR="10550" marT="10550" marB="0" anchor="ctr">
                    <a:lnL w="19050" cap="flat" cmpd="sng">
                      <a:solidFill>
                        <a:srgbClr val="616164"/>
                      </a:solidFill>
                      <a:prstDash val="solid"/>
                      <a:round/>
                      <a:headEnd type="none" w="sm" len="sm"/>
                      <a:tailEnd type="none" w="sm" len="sm"/>
                    </a:lnL>
                    <a:lnR w="19050" cap="flat" cmpd="sng">
                      <a:solidFill>
                        <a:srgbClr val="61616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616164"/>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CA" sz="3200" i="1" u="none" strike="noStrike" cap="none" dirty="0">
                          <a:solidFill>
                            <a:srgbClr val="1E1911"/>
                          </a:solidFill>
                          <a:latin typeface="Montserrat"/>
                          <a:ea typeface="Montserrat"/>
                          <a:cs typeface="Montserrat"/>
                          <a:sym typeface="Montserrat"/>
                        </a:rPr>
                        <a:t>(26%)</a:t>
                      </a:r>
                    </a:p>
                  </a:txBody>
                  <a:tcPr marL="10550" marR="10550" marT="10550" marB="0" anchor="ctr">
                    <a:lnL w="19050" cap="flat" cmpd="sng" algn="ctr">
                      <a:solidFill>
                        <a:srgbClr val="616164"/>
                      </a:solidFill>
                      <a:prstDash val="solid"/>
                      <a:round/>
                      <a:headEnd type="none" w="sm" len="sm"/>
                      <a:tailEnd type="none" w="sm" len="sm"/>
                    </a:lnL>
                    <a:lnR w="19050" cap="flat" cmpd="sng" algn="ctr">
                      <a:solidFill>
                        <a:srgbClr val="616164"/>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9050" cap="flat" cmpd="sng">
                      <a:solidFill>
                        <a:srgbClr val="616164"/>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5" name="Google Shape;1123;p14">
            <a:extLst>
              <a:ext uri="{FF2B5EF4-FFF2-40B4-BE49-F238E27FC236}">
                <a16:creationId xmlns:a16="http://schemas.microsoft.com/office/drawing/2014/main" id="{3787D662-02F7-2607-15FC-27E01264C64D}"/>
              </a:ext>
            </a:extLst>
          </p:cNvPr>
          <p:cNvSpPr txBox="1"/>
          <p:nvPr/>
        </p:nvSpPr>
        <p:spPr>
          <a:xfrm>
            <a:off x="13251903" y="2402810"/>
            <a:ext cx="10394703" cy="9701461"/>
          </a:xfrm>
          <a:prstGeom prst="rect">
            <a:avLst/>
          </a:prstGeom>
          <a:noFill/>
          <a:ln>
            <a:noFill/>
          </a:ln>
        </p:spPr>
        <p:txBody>
          <a:bodyPr spcFirstLastPara="1" wrap="square" lIns="91425" tIns="45700" rIns="91425" bIns="45700" anchor="t" anchorCtr="0">
            <a:noAutofit/>
          </a:bodyPr>
          <a:lstStyle/>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Canopy delivered </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Consolidated Net Revenue of $72</a:t>
            </a:r>
            <a:r>
              <a:rPr lang="en-US" sz="25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MM</a:t>
            </a: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in Q1 FY2026, which is </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up </a:t>
            </a:r>
            <a:r>
              <a:rPr lang="en-US" sz="2500" b="1" kern="100" dirty="0">
                <a:latin typeface="Montserrat" panose="00000500000000000000" pitchFamily="2" charset="0"/>
                <a:ea typeface="Times New Roman" panose="02020603050405020304" pitchFamily="18" charset="0"/>
                <a:cs typeface="Segoe UI" panose="020B0502040204020203" pitchFamily="34" charset="0"/>
              </a:rPr>
              <a:t>9</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 compared to Q1 of last year, </a:t>
            </a:r>
          </a:p>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Main drivers of revenue were:</a:t>
            </a:r>
            <a:endParaRPr lang="en-US" sz="2500" kern="100" dirty="0">
              <a:solidFill>
                <a:srgbClr val="000000"/>
              </a:solidFill>
              <a:latin typeface="Montserrat" panose="00000500000000000000" pitchFamily="2" charset="0"/>
              <a:ea typeface="Times New Roman" panose="02020603050405020304" pitchFamily="18" charset="0"/>
              <a:cs typeface="Arial" panose="020B0604020202020204" pitchFamily="34" charset="0"/>
            </a:endParaRPr>
          </a:p>
          <a:p>
            <a:pPr marL="0" marR="0" fontAlgn="base">
              <a:spcBef>
                <a:spcPts val="0"/>
              </a:spcBef>
              <a:spcAft>
                <a:spcPts val="0"/>
              </a:spcAft>
            </a:pP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Font typeface="Symbol" panose="05050102010706020507" pitchFamily="18" charset="2"/>
              <a:buChar char=""/>
            </a:pPr>
            <a:r>
              <a:rPr lang="en-US" sz="2400" dirty="0">
                <a:latin typeface="Montserrat" panose="00000500000000000000" pitchFamily="2" charset="0"/>
                <a:ea typeface="Times New Roman" panose="02020603050405020304" pitchFamily="18" charset="0"/>
                <a:cs typeface="Segoe UI" panose="020B0502040204020203" pitchFamily="34" charset="0"/>
              </a:rPr>
              <a:t>Cannabis net revenue increased 24</a:t>
            </a:r>
            <a:r>
              <a:rPr lang="en-US" sz="24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compared to a year ago</a:t>
            </a:r>
            <a:r>
              <a:rPr lang="en-US" sz="2400" dirty="0">
                <a:latin typeface="Montserrat" panose="00000500000000000000" pitchFamily="2" charset="0"/>
                <a:ea typeface="Times New Roman" panose="02020603050405020304" pitchFamily="18" charset="0"/>
                <a:cs typeface="Segoe UI" panose="020B0502040204020203" pitchFamily="34" charset="0"/>
              </a:rPr>
              <a:t> </a:t>
            </a:r>
            <a:r>
              <a:rPr lang="en-US" sz="24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driven by growth in Canada adult-use, Canada medical and International Markets cannabis revenue.</a:t>
            </a:r>
            <a:endParaRPr lang="en-US" sz="2400" dirty="0">
              <a:effectLst/>
              <a:latin typeface="Montserrat" panose="00000500000000000000" pitchFamily="2"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4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Storz &amp; Bickel </a:t>
            </a:r>
            <a:r>
              <a:rPr lang="en-US" sz="2400" dirty="0">
                <a:latin typeface="Montserrat" panose="00000500000000000000" pitchFamily="2" charset="0"/>
                <a:ea typeface="Times New Roman" panose="02020603050405020304" pitchFamily="18" charset="0"/>
                <a:cs typeface="Segoe UI" panose="020B0502040204020203" pitchFamily="34" charset="0"/>
              </a:rPr>
              <a:t>revenue declined 25%</a:t>
            </a:r>
            <a:r>
              <a:rPr lang="en-US" sz="24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attributable to lapping strong sales in the prior year and lower sales caused by consumer economic uncertainty. </a:t>
            </a:r>
            <a:endParaRPr lang="en-US" sz="2400" dirty="0">
              <a:effectLst/>
              <a:latin typeface="Montserrat" panose="00000500000000000000" pitchFamily="2" charset="0"/>
              <a:ea typeface="Calibri" panose="020F0502020204030204" pitchFamily="34" charset="0"/>
            </a:endParaRPr>
          </a:p>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0" marR="0" fontAlgn="base">
              <a:spcBef>
                <a:spcPts val="0"/>
              </a:spcBef>
              <a:spcAft>
                <a:spcPts val="0"/>
              </a:spcAft>
            </a:pP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Consolidated Gross </a:t>
            </a:r>
            <a:r>
              <a:rPr lang="en-US" sz="2500" b="1" kern="100" dirty="0">
                <a:latin typeface="Montserrat" panose="00000500000000000000" pitchFamily="2" charset="0"/>
                <a:ea typeface="Times New Roman" panose="02020603050405020304" pitchFamily="18" charset="0"/>
                <a:cs typeface="Segoe UI" panose="020B0502040204020203" pitchFamily="34" charset="0"/>
              </a:rPr>
              <a:t>M</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argins in Q1 FY2026 was 25</a:t>
            </a:r>
            <a:r>
              <a:rPr lang="en-US" sz="2500" b="1" kern="100" dirty="0">
                <a:latin typeface="Montserrat" panose="00000500000000000000" pitchFamily="2" charset="0"/>
                <a:ea typeface="Times New Roman" panose="02020603050405020304" pitchFamily="18" charset="0"/>
                <a:cs typeface="Segoe UI" panose="020B0502040204020203" pitchFamily="34" charset="0"/>
              </a:rPr>
              <a:t>%</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r>
              <a:rPr lang="en-US" sz="2500" kern="100" dirty="0">
                <a:latin typeface="Montserrat" panose="00000500000000000000" pitchFamily="2" charset="0"/>
                <a:ea typeface="Times New Roman" panose="02020603050405020304" pitchFamily="18" charset="0"/>
                <a:cs typeface="Segoe UI" panose="020B0502040204020203" pitchFamily="34" charset="0"/>
              </a:rPr>
              <a:t>representing a decline of 1000 bps compared to last year. This decrease was primarily driven by a shift in product mix in Canada due to increased consumer demand for manufactured adult-use cannabis products, lower cannabis sales in the high-margin Poland market and lower Storz &amp; Bickel sales. </a:t>
            </a: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a:t>
            </a: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0" marR="0" fontAlgn="base">
              <a:spcBef>
                <a:spcPts val="0"/>
              </a:spcBef>
              <a:spcAft>
                <a:spcPts val="0"/>
              </a:spcAft>
            </a:pP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Q1 FY2026 Adjusted EBITDA was a loss of $8MM</a:t>
            </a:r>
            <a:r>
              <a:rPr lang="en-US" sz="2500" b="1" kern="100" dirty="0">
                <a:latin typeface="Montserrat" panose="00000500000000000000" pitchFamily="2" charset="0"/>
                <a:ea typeface="Times New Roman" panose="02020603050405020304" pitchFamily="18" charset="0"/>
                <a:cs typeface="Segoe UI" panose="020B0502040204020203" pitchFamily="34" charset="0"/>
              </a:rPr>
              <a:t> </a:t>
            </a:r>
            <a:r>
              <a:rPr lang="en-US" sz="2500" kern="100" dirty="0">
                <a:latin typeface="Montserrat" panose="00000500000000000000" pitchFamily="2" charset="0"/>
                <a:ea typeface="Times New Roman" panose="02020603050405020304" pitchFamily="18" charset="0"/>
                <a:cs typeface="Segoe UI" panose="020B0502040204020203" pitchFamily="34" charset="0"/>
              </a:rPr>
              <a:t>compared to a loss of $5MM in Q1 FY2025.</a:t>
            </a: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p>
          <a:p>
            <a:pPr marL="0" marR="0" fontAlgn="base">
              <a:spcBef>
                <a:spcPts val="0"/>
              </a:spcBef>
              <a:spcAft>
                <a:spcPts val="0"/>
              </a:spcAft>
            </a:pPr>
            <a:r>
              <a:rPr lang="en-US" sz="2500"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 </a:t>
            </a:r>
            <a:endParaRPr lang="en-US" sz="2500" kern="100" dirty="0">
              <a:effectLst/>
              <a:latin typeface="Montserrat" panose="00000500000000000000" pitchFamily="2" charset="0"/>
              <a:ea typeface="Calibri" panose="020F0502020204030204" pitchFamily="34" charset="0"/>
              <a:cs typeface="Arial" panose="020B0604020202020204" pitchFamily="34" charset="0"/>
            </a:endParaRPr>
          </a:p>
          <a:p>
            <a:pPr marL="0" marR="0" fontAlgn="base">
              <a:spcBef>
                <a:spcPts val="0"/>
              </a:spcBef>
              <a:spcAft>
                <a:spcPts val="0"/>
              </a:spcAft>
            </a:pP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Q1 FY2026 Free cash flow, which was an outflow of $</a:t>
            </a:r>
            <a:r>
              <a:rPr lang="en-US" sz="2500" b="1" kern="1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12MM</a:t>
            </a:r>
            <a:r>
              <a:rPr lang="en-US" sz="2500" b="1" kern="100" dirty="0">
                <a:solidFill>
                  <a:srgbClr val="000000"/>
                </a:solidFill>
                <a:effectLst/>
                <a:latin typeface="Montserrat" panose="00000500000000000000" pitchFamily="2" charset="0"/>
                <a:ea typeface="Times New Roman" panose="02020603050405020304" pitchFamily="18" charset="0"/>
                <a:cs typeface="Segoe UI" panose="020B0502040204020203" pitchFamily="34" charset="0"/>
              </a:rPr>
              <a:t>,</a:t>
            </a:r>
            <a:r>
              <a:rPr lang="en-US" sz="2500" b="1" kern="100" dirty="0">
                <a:latin typeface="Montserrat" panose="00000500000000000000" pitchFamily="2" charset="0"/>
                <a:ea typeface="Times New Roman" panose="02020603050405020304" pitchFamily="18" charset="0"/>
                <a:cs typeface="Segoe UI" panose="020B0502040204020203" pitchFamily="34" charset="0"/>
              </a:rPr>
              <a:t> </a:t>
            </a:r>
            <a:r>
              <a:rPr lang="en-US" sz="2500" kern="100" dirty="0">
                <a:latin typeface="Montserrat" panose="00000500000000000000" pitchFamily="2" charset="0"/>
                <a:ea typeface="Times New Roman" panose="02020603050405020304" pitchFamily="18" charset="0"/>
                <a:cs typeface="Segoe UI" panose="020B0502040204020203" pitchFamily="34" charset="0"/>
              </a:rPr>
              <a:t>representing </a:t>
            </a:r>
            <a:r>
              <a:rPr lang="en-US" sz="2500" b="1" kern="100" dirty="0">
                <a:latin typeface="Montserrat" panose="00000500000000000000" pitchFamily="2" charset="0"/>
                <a:ea typeface="Times New Roman" panose="02020603050405020304" pitchFamily="18" charset="0"/>
                <a:cs typeface="Segoe UI" panose="020B0502040204020203" pitchFamily="34" charset="0"/>
              </a:rPr>
              <a:t>a decrease of 79% </a:t>
            </a:r>
            <a:r>
              <a:rPr lang="en-US" sz="2500" kern="100" dirty="0">
                <a:latin typeface="Montserrat" panose="00000500000000000000" pitchFamily="2" charset="0"/>
                <a:ea typeface="Times New Roman" panose="02020603050405020304" pitchFamily="18" charset="0"/>
                <a:cs typeface="Segoe UI" panose="020B0502040204020203" pitchFamily="34" charset="0"/>
              </a:rPr>
              <a:t>in outflow compared to Q1 FY2025, primarily driven by lower SG&amp;A expenses, lower working capital use, and the timing of interest payments.</a:t>
            </a:r>
            <a:endParaRPr lang="en-US" sz="2500" i="1" kern="100" dirty="0">
              <a:effectLst/>
              <a:latin typeface="Montserrat" panose="00000500000000000000" pitchFamily="2" charset="0"/>
              <a:ea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5"/>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REVENUE PERFORMANCE BY CHANNEL</a:t>
            </a:r>
            <a:r>
              <a:rPr lang="en-US" sz="6600" b="0" baseline="30000">
                <a:latin typeface="Oswald SemiBold"/>
                <a:ea typeface="Oswald SemiBold"/>
                <a:cs typeface="Oswald SemiBold"/>
                <a:sym typeface="Oswald SemiBold"/>
              </a:rPr>
              <a:t>1</a:t>
            </a:r>
            <a:endParaRPr b="0" baseline="30000">
              <a:latin typeface="Oswald SemiBold"/>
              <a:ea typeface="Oswald SemiBold"/>
              <a:cs typeface="Oswald SemiBold"/>
              <a:sym typeface="Oswald SemiBold"/>
            </a:endParaRPr>
          </a:p>
        </p:txBody>
      </p:sp>
      <p:graphicFrame>
        <p:nvGraphicFramePr>
          <p:cNvPr id="4" name="Table 3">
            <a:extLst>
              <a:ext uri="{FF2B5EF4-FFF2-40B4-BE49-F238E27FC236}">
                <a16:creationId xmlns:a16="http://schemas.microsoft.com/office/drawing/2014/main" id="{8FB3FE1E-9900-358F-6089-45BE81B46818}"/>
              </a:ext>
            </a:extLst>
          </p:cNvPr>
          <p:cNvGraphicFramePr>
            <a:graphicFrameLocks noGrp="1"/>
          </p:cNvGraphicFramePr>
          <p:nvPr>
            <p:extLst>
              <p:ext uri="{D42A27DB-BD31-4B8C-83A1-F6EECF244321}">
                <p14:modId xmlns:p14="http://schemas.microsoft.com/office/powerpoint/2010/main" val="1765637948"/>
              </p:ext>
            </p:extLst>
          </p:nvPr>
        </p:nvGraphicFramePr>
        <p:xfrm>
          <a:off x="1564105" y="11352963"/>
          <a:ext cx="21534437" cy="1828800"/>
        </p:xfrm>
        <a:graphic>
          <a:graphicData uri="http://schemas.openxmlformats.org/drawingml/2006/table">
            <a:tbl>
              <a:tblPr firstRow="1" firstCol="1" bandRow="1">
                <a:tableStyleId>{B0633FC9-A4F1-4C7B-9074-D5E3B32B914C}</a:tableStyleId>
              </a:tblPr>
              <a:tblGrid>
                <a:gridCol w="21534437">
                  <a:extLst>
                    <a:ext uri="{9D8B030D-6E8A-4147-A177-3AD203B41FA5}">
                      <a16:colId xmlns:a16="http://schemas.microsoft.com/office/drawing/2014/main" val="1172497751"/>
                    </a:ext>
                  </a:extLst>
                </a:gridCol>
              </a:tblGrid>
              <a:tr h="778523">
                <a:tc>
                  <a:txBody>
                    <a:bodyPr/>
                    <a:lstStyle/>
                    <a:p>
                      <a:r>
                        <a:rPr lang="en-US" sz="2000" b="0" i="0" u="none" strike="noStrike" cap="none" dirty="0">
                          <a:solidFill>
                            <a:srgbClr val="7F7F7F"/>
                          </a:solidFill>
                          <a:effectLst/>
                          <a:latin typeface="+mj-lt"/>
                          <a:ea typeface="Arial"/>
                          <a:cs typeface="Arial"/>
                          <a:sym typeface="Arial"/>
                        </a:rPr>
                        <a:t>1 In Q1 FY2026, we are reporting our financial results for the following two reportable segments: (</a:t>
                      </a:r>
                      <a:r>
                        <a:rPr lang="en-US" sz="2000" b="0" i="0" u="none" strike="noStrike" cap="none" dirty="0" err="1">
                          <a:solidFill>
                            <a:srgbClr val="7F7F7F"/>
                          </a:solidFill>
                          <a:effectLst/>
                          <a:latin typeface="+mj-lt"/>
                          <a:ea typeface="Arial"/>
                          <a:cs typeface="Arial"/>
                          <a:sym typeface="Arial"/>
                        </a:rPr>
                        <a:t>i</a:t>
                      </a:r>
                      <a:r>
                        <a:rPr lang="en-US" sz="2000" b="0" i="0" u="none" strike="noStrike" cap="none" dirty="0">
                          <a:solidFill>
                            <a:srgbClr val="7F7F7F"/>
                          </a:solidFill>
                          <a:effectLst/>
                          <a:latin typeface="+mj-lt"/>
                          <a:ea typeface="Arial"/>
                          <a:cs typeface="Arial"/>
                          <a:sym typeface="Arial"/>
                        </a:rPr>
                        <a:t>) Cannabis; and (ii) Storz &amp; Bickel.</a:t>
                      </a:r>
                    </a:p>
                    <a:p>
                      <a:r>
                        <a:rPr lang="en-US" sz="2000" b="0" i="0" u="none" strike="noStrike" cap="none" dirty="0">
                          <a:solidFill>
                            <a:srgbClr val="7F7F7F"/>
                          </a:solidFill>
                          <a:effectLst/>
                          <a:latin typeface="+mj-lt"/>
                          <a:ea typeface="Arial"/>
                          <a:cs typeface="Arial"/>
                          <a:sym typeface="Arial"/>
                        </a:rPr>
                        <a:t>2 For Q1 FY2026, amount is net of excise taxes of $14.2MM and other revenue adjustments of $0.9MM (Q1 FY2025 - $7.5MM and $1.2MM, respectively).</a:t>
                      </a:r>
                    </a:p>
                    <a:p>
                      <a:r>
                        <a:rPr lang="en-US" sz="2000" b="0" i="0" u="none" strike="noStrike" cap="none" dirty="0">
                          <a:solidFill>
                            <a:srgbClr val="7F7F7F"/>
                          </a:solidFill>
                          <a:effectLst/>
                          <a:latin typeface="+mj-lt"/>
                          <a:ea typeface="Arial"/>
                          <a:cs typeface="Arial"/>
                          <a:sym typeface="Arial"/>
                        </a:rPr>
                        <a:t>3 For Q1 FY2026, amount is net of excise taxes of $2.4MM (Q1 FY2025 - $2.1MM).</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95246358"/>
                  </a:ext>
                </a:extLst>
              </a:tr>
              <a:tr h="202729">
                <a:tc>
                  <a:txBody>
                    <a:bodyPr/>
                    <a:lstStyle/>
                    <a:p>
                      <a:pPr marL="0" marR="0">
                        <a:spcBef>
                          <a:spcPts val="0"/>
                        </a:spcBef>
                        <a:spcAft>
                          <a:spcPts val="0"/>
                        </a:spcAft>
                      </a:pPr>
                      <a:endParaRPr lang="en-US" sz="2000" dirty="0">
                        <a:solidFill>
                          <a:srgbClr val="7F7F7F"/>
                        </a:solidFill>
                        <a:effectLst/>
                        <a:highlight>
                          <a:srgbClr val="FFFF00"/>
                        </a:highlight>
                        <a:latin typeface="+mj-lt"/>
                        <a:ea typeface="Times New Roman" panose="02020603050405020304" pitchFamily="18"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93065060"/>
                  </a:ext>
                </a:extLst>
              </a:tr>
              <a:tr h="202729">
                <a:tc>
                  <a:txBody>
                    <a:bodyPr/>
                    <a:lstStyle/>
                    <a:p>
                      <a:pPr marL="0" marR="0">
                        <a:spcBef>
                          <a:spcPts val="0"/>
                        </a:spcBef>
                        <a:spcAft>
                          <a:spcPts val="0"/>
                        </a:spcAft>
                      </a:pPr>
                      <a:endParaRPr lang="en-US" sz="2000" dirty="0">
                        <a:solidFill>
                          <a:srgbClr val="7F7F7F"/>
                        </a:solidFill>
                        <a:effectLst/>
                        <a:latin typeface="+mj-lt"/>
                        <a:ea typeface="Times New Roman" panose="02020603050405020304" pitchFamily="18"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86140053"/>
                  </a:ext>
                </a:extLst>
              </a:tr>
              <a:tr h="202729">
                <a:tc>
                  <a:txBody>
                    <a:bodyPr/>
                    <a:lstStyle/>
                    <a:p>
                      <a:pPr marL="0" marR="0">
                        <a:spcBef>
                          <a:spcPts val="0"/>
                        </a:spcBef>
                        <a:spcAft>
                          <a:spcPts val="0"/>
                        </a:spcAft>
                      </a:pPr>
                      <a:endParaRPr lang="en-US" sz="2000" dirty="0">
                        <a:solidFill>
                          <a:srgbClr val="7F7F7F"/>
                        </a:solidFill>
                        <a:effectLst/>
                        <a:latin typeface="+mj-lt"/>
                        <a:ea typeface="Times New Roman" panose="02020603050405020304" pitchFamily="18"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58657199"/>
                  </a:ext>
                </a:extLst>
              </a:tr>
            </a:tbl>
          </a:graphicData>
        </a:graphic>
      </p:graphicFrame>
      <p:graphicFrame>
        <p:nvGraphicFramePr>
          <p:cNvPr id="2" name="Google Shape;1132;p15">
            <a:extLst>
              <a:ext uri="{FF2B5EF4-FFF2-40B4-BE49-F238E27FC236}">
                <a16:creationId xmlns:a16="http://schemas.microsoft.com/office/drawing/2014/main" id="{6EF20883-3224-07E9-4624-8BAAC2F0FF67}"/>
              </a:ext>
            </a:extLst>
          </p:cNvPr>
          <p:cNvGraphicFramePr/>
          <p:nvPr>
            <p:extLst>
              <p:ext uri="{D42A27DB-BD31-4B8C-83A1-F6EECF244321}">
                <p14:modId xmlns:p14="http://schemas.microsoft.com/office/powerpoint/2010/main" val="3188383800"/>
              </p:ext>
            </p:extLst>
          </p:nvPr>
        </p:nvGraphicFramePr>
        <p:xfrm>
          <a:off x="1564105" y="3286942"/>
          <a:ext cx="15852024" cy="6955783"/>
        </p:xfrm>
        <a:graphic>
          <a:graphicData uri="http://schemas.openxmlformats.org/drawingml/2006/table">
            <a:tbl>
              <a:tblPr>
                <a:noFill/>
                <a:tableStyleId>{B0633FC9-A4F1-4C7B-9074-D5E3B32B914C}</a:tableStyleId>
              </a:tblPr>
              <a:tblGrid>
                <a:gridCol w="8104449">
                  <a:extLst>
                    <a:ext uri="{9D8B030D-6E8A-4147-A177-3AD203B41FA5}">
                      <a16:colId xmlns:a16="http://schemas.microsoft.com/office/drawing/2014/main" val="20000"/>
                    </a:ext>
                  </a:extLst>
                </a:gridCol>
                <a:gridCol w="2973809">
                  <a:extLst>
                    <a:ext uri="{9D8B030D-6E8A-4147-A177-3AD203B41FA5}">
                      <a16:colId xmlns:a16="http://schemas.microsoft.com/office/drawing/2014/main" val="20001"/>
                    </a:ext>
                  </a:extLst>
                </a:gridCol>
                <a:gridCol w="2386883">
                  <a:extLst>
                    <a:ext uri="{9D8B030D-6E8A-4147-A177-3AD203B41FA5}">
                      <a16:colId xmlns:a16="http://schemas.microsoft.com/office/drawing/2014/main" val="2720006743"/>
                    </a:ext>
                  </a:extLst>
                </a:gridCol>
                <a:gridCol w="2386883">
                  <a:extLst>
                    <a:ext uri="{9D8B030D-6E8A-4147-A177-3AD203B41FA5}">
                      <a16:colId xmlns:a16="http://schemas.microsoft.com/office/drawing/2014/main" val="20003"/>
                    </a:ext>
                  </a:extLst>
                </a:gridCol>
              </a:tblGrid>
              <a:tr h="1059803">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b="1" i="1" u="none" strike="noStrike" cap="none">
                          <a:solidFill>
                            <a:schemeClr val="lt1"/>
                          </a:solidFill>
                          <a:latin typeface="Montserrat"/>
                          <a:ea typeface="Montserrat"/>
                          <a:cs typeface="Montserrat"/>
                          <a:sym typeface="Montserrat"/>
                        </a:rPr>
                        <a:t>(in millions of Canadian dollars, unaudited</a:t>
                      </a:r>
                      <a:r>
                        <a:rPr lang="en-US" sz="2400" b="1" u="none" strike="noStrike" cap="none">
                          <a:solidFill>
                            <a:schemeClr val="lt1"/>
                          </a:solidFill>
                          <a:latin typeface="Montserrat"/>
                          <a:ea typeface="Montserrat"/>
                          <a:cs typeface="Montserrat"/>
                          <a:sym typeface="Montserrat"/>
                        </a:rPr>
                        <a:t>)</a:t>
                      </a:r>
                      <a:endParaRPr sz="2400" b="1" i="1" u="none" strike="noStrike" cap="none">
                        <a:solidFill>
                          <a:schemeClr val="lt1"/>
                        </a:solidFill>
                        <a:latin typeface="Montserrat"/>
                        <a:ea typeface="Montserrat"/>
                        <a:cs typeface="Montserrat"/>
                        <a:sym typeface="Montserrat"/>
                      </a:endParaRPr>
                    </a:p>
                  </a:txBody>
                  <a:tcPr marL="0" marR="72000" marT="0" marB="0" anchor="b">
                    <a:lnL w="19050" cap="flat" cmpd="sng">
                      <a:solidFill>
                        <a:srgbClr val="616164"/>
                      </a:solidFill>
                      <a:prstDash val="solid"/>
                      <a:round/>
                      <a:headEnd type="none" w="sm" len="sm"/>
                      <a:tailEnd type="none" w="sm" len="sm"/>
                    </a:lnL>
                    <a:lnR w="19050" cap="flat" cmpd="sng">
                      <a:solidFill>
                        <a:srgbClr val="171216"/>
                      </a:solidFill>
                      <a:prstDash val="solid"/>
                      <a:round/>
                      <a:headEnd type="none" w="sm" len="sm"/>
                      <a:tailEnd type="none" w="sm" len="sm"/>
                    </a:lnR>
                    <a:lnT w="19050" cap="flat" cmpd="sng">
                      <a:solidFill>
                        <a:srgbClr val="616164"/>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2400" b="1" u="none" strike="noStrike" cap="none" dirty="0">
                          <a:solidFill>
                            <a:schemeClr val="lt1"/>
                          </a:solidFill>
                          <a:latin typeface="Montserrat"/>
                          <a:ea typeface="Montserrat"/>
                          <a:cs typeface="Montserrat"/>
                          <a:sym typeface="Montserrat"/>
                        </a:rPr>
                        <a:t>Q1 FY2026</a:t>
                      </a:r>
                      <a:endParaRPr lang="en-US" sz="2400" b="1" i="0" u="none" strike="noStrike" cap="none" dirty="0">
                        <a:solidFill>
                          <a:schemeClr val="lt1"/>
                        </a:solidFill>
                        <a:latin typeface="Montserrat"/>
                        <a:ea typeface="Montserrat"/>
                        <a:cs typeface="Montserrat"/>
                        <a:sym typeface="Montserrat"/>
                      </a:endParaRPr>
                    </a:p>
                  </a:txBody>
                  <a:tcPr marL="0" marR="0" marT="0" marB="0" anchor="b">
                    <a:lnL w="19050" cap="flat" cmpd="sng">
                      <a:solidFill>
                        <a:srgbClr val="171216"/>
                      </a:solidFill>
                      <a:prstDash val="solid"/>
                      <a:round/>
                      <a:headEnd type="none" w="sm" len="sm"/>
                      <a:tailEnd type="none" w="sm" len="sm"/>
                    </a:lnL>
                    <a:lnR w="19050" cap="flat" cmpd="sng">
                      <a:solidFill>
                        <a:srgbClr val="171216"/>
                      </a:solidFill>
                      <a:prstDash val="solid"/>
                      <a:round/>
                      <a:headEnd type="none" w="sm" len="sm"/>
                      <a:tailEnd type="none" w="sm" len="sm"/>
                    </a:lnR>
                    <a:lnT w="19050" cap="flat" cmpd="sng">
                      <a:solidFill>
                        <a:srgbClr val="616164"/>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2400" b="1" dirty="0">
                          <a:solidFill>
                            <a:schemeClr val="bg1"/>
                          </a:solidFill>
                          <a:latin typeface="Montserrat"/>
                          <a:ea typeface="Montserrat"/>
                          <a:cs typeface="Montserrat"/>
                          <a:sym typeface="Montserrat"/>
                        </a:rPr>
                        <a:t>Q1 FY2025</a:t>
                      </a:r>
                    </a:p>
                  </a:txBody>
                  <a:tcPr marL="0" marR="0" marT="0" marB="0" anchor="b">
                    <a:lnL w="19050" cap="flat" cmpd="sng" algn="ctr">
                      <a:solidFill>
                        <a:srgbClr val="171216"/>
                      </a:solidFill>
                      <a:prstDash val="solid"/>
                      <a:round/>
                      <a:headEnd type="none" w="sm" len="sm"/>
                      <a:tailEnd type="none" w="sm" len="sm"/>
                    </a:lnL>
                    <a:lnR w="19050" cap="flat" cmpd="sng" algn="ctr">
                      <a:solidFill>
                        <a:srgbClr val="171216"/>
                      </a:solidFill>
                      <a:prstDash val="solid"/>
                      <a:round/>
                      <a:headEnd type="none" w="sm" len="sm"/>
                      <a:tailEnd type="none" w="sm" len="sm"/>
                    </a:lnR>
                    <a:lnT w="19050" cap="flat" cmpd="sng">
                      <a:solidFill>
                        <a:srgbClr val="616164"/>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2400" i="1" u="none" strike="noStrike" cap="none" dirty="0">
                          <a:solidFill>
                            <a:schemeClr val="lt1"/>
                          </a:solidFill>
                          <a:latin typeface="Montserrat"/>
                          <a:ea typeface="Montserrat"/>
                          <a:cs typeface="Montserrat"/>
                          <a:sym typeface="Montserrat"/>
                        </a:rPr>
                        <a:t>vs.</a:t>
                      </a:r>
                      <a:endParaRPr lang="en-US" dirty="0">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2400" i="1" u="none" strike="noStrike" cap="none" dirty="0">
                          <a:solidFill>
                            <a:schemeClr val="lt1"/>
                          </a:solidFill>
                          <a:latin typeface="Montserrat"/>
                          <a:ea typeface="Montserrat"/>
                          <a:cs typeface="Montserrat"/>
                          <a:sym typeface="Montserrat"/>
                        </a:rPr>
                        <a:t>Q1 FY2026</a:t>
                      </a:r>
                      <a:endParaRPr lang="en-US" dirty="0">
                        <a:latin typeface="Montserrat"/>
                        <a:ea typeface="Montserrat"/>
                        <a:cs typeface="Montserrat"/>
                        <a:sym typeface="Montserrat"/>
                      </a:endParaRPr>
                    </a:p>
                  </a:txBody>
                  <a:tcPr marL="0" marR="0" marT="0" marB="0" anchor="b">
                    <a:lnL w="19050" cap="flat" cmpd="sng" algn="ctr">
                      <a:solidFill>
                        <a:srgbClr val="171216"/>
                      </a:solidFill>
                      <a:prstDash val="solid"/>
                      <a:round/>
                      <a:headEnd type="none" w="sm" len="sm"/>
                      <a:tailEnd type="none" w="sm" len="sm"/>
                    </a:lnL>
                    <a:lnR w="19050" cap="flat" cmpd="sng" algn="ctr">
                      <a:solidFill>
                        <a:srgbClr val="171216"/>
                      </a:solidFill>
                      <a:prstDash val="solid"/>
                      <a:round/>
                      <a:headEnd type="none" w="sm" len="sm"/>
                      <a:tailEnd type="none" w="sm" len="sm"/>
                    </a:lnR>
                    <a:lnT w="19050" cap="flat" cmpd="sng">
                      <a:solidFill>
                        <a:srgbClr val="616164"/>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625897">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b="1" u="none" strike="noStrike" cap="none" dirty="0">
                          <a:solidFill>
                            <a:srgbClr val="1E1911"/>
                          </a:solidFill>
                          <a:latin typeface="Montserrat"/>
                          <a:ea typeface="Montserrat"/>
                          <a:cs typeface="Montserrat"/>
                          <a:sym typeface="Montserrat"/>
                        </a:rPr>
                        <a:t>Cannabis</a:t>
                      </a:r>
                      <a:endParaRPr sz="2400" b="1" i="0" u="none" strike="noStrike" cap="none" dirty="0">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2400" i="0" u="none" strike="noStrike" cap="none">
                        <a:solidFill>
                          <a:srgbClr val="1E1911"/>
                        </a:solidFill>
                        <a:latin typeface="Montserrat"/>
                        <a:ea typeface="Montserrat"/>
                        <a:cs typeface="Montserrat"/>
                        <a:sym typeface="Montserra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400" i="1" u="none" strike="noStrike" cap="none" dirty="0">
                        <a:solidFill>
                          <a:srgbClr val="1E1911"/>
                        </a:solidFill>
                        <a:latin typeface="Montserrat"/>
                        <a:ea typeface="Montserrat"/>
                        <a:cs typeface="Montserrat"/>
                        <a:sym typeface="Montserra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400" i="1" u="none" strike="noStrike" cap="none" dirty="0">
                        <a:solidFill>
                          <a:srgbClr val="1E1911"/>
                        </a:solidFill>
                        <a:latin typeface="Montserrat"/>
                        <a:ea typeface="Montserrat"/>
                        <a:cs typeface="Montserrat"/>
                        <a:sym typeface="Montserra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4886">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u="none" strike="noStrike" cap="none" dirty="0">
                          <a:solidFill>
                            <a:srgbClr val="1E1911"/>
                          </a:solidFill>
                          <a:latin typeface="Montserrat"/>
                          <a:ea typeface="Montserrat"/>
                          <a:cs typeface="Montserrat"/>
                          <a:sym typeface="Montserrat"/>
                        </a:rPr>
                        <a:t>Canada adult-use cannabis</a:t>
                      </a:r>
                      <a:r>
                        <a:rPr lang="en-US" sz="2400" u="none" strike="noStrike" cap="none" baseline="30000" dirty="0">
                          <a:solidFill>
                            <a:srgbClr val="171216"/>
                          </a:solidFill>
                          <a:latin typeface="Montserrat"/>
                          <a:ea typeface="Montserrat"/>
                          <a:cs typeface="Montserrat"/>
                          <a:sym typeface="Montserrat"/>
                        </a:rPr>
                        <a:t>2</a:t>
                      </a:r>
                      <a:endParaRPr sz="2400" i="0" u="none" strike="noStrike" cap="none" baseline="30000" dirty="0">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solidFill>
                            <a:srgbClr val="000000"/>
                          </a:solidFill>
                          <a:effectLst/>
                          <a:latin typeface="Montserrat" panose="00000500000000000000" pitchFamily="2" charset="0"/>
                          <a:ea typeface="Tahoma" panose="020B0604030504040204" pitchFamily="34" charset="0"/>
                        </a:rPr>
                        <a:t>$27.0</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effectLst/>
                          <a:latin typeface="Montserrat" panose="00000500000000000000" pitchFamily="2" charset="0"/>
                          <a:ea typeface="Times New Roman" panose="02020603050405020304" pitchFamily="18" charset="0"/>
                        </a:rPr>
                        <a:t>$18.9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solidFill>
                            <a:srgbClr val="000000"/>
                          </a:solidFill>
                          <a:effectLst/>
                          <a:latin typeface="Montserrat" panose="00000500000000000000" pitchFamily="2" charset="0"/>
                          <a:ea typeface="Tahoma" panose="020B0604030504040204" pitchFamily="34" charset="0"/>
                        </a:rPr>
                        <a:t>43%</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42171">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b="0" u="none" strike="noStrike" cap="none" dirty="0">
                          <a:solidFill>
                            <a:srgbClr val="1E1911"/>
                          </a:solidFill>
                          <a:latin typeface="Montserrat"/>
                          <a:ea typeface="Montserrat"/>
                          <a:cs typeface="Montserrat"/>
                          <a:sym typeface="Montserrat"/>
                        </a:rPr>
                        <a:t>Canada medical cannabis</a:t>
                      </a:r>
                      <a:r>
                        <a:rPr lang="en-US" sz="2400" b="0" u="none" strike="noStrike" cap="none" baseline="30000" dirty="0">
                          <a:solidFill>
                            <a:srgbClr val="171216"/>
                          </a:solidFill>
                          <a:latin typeface="Montserrat"/>
                          <a:ea typeface="Montserrat"/>
                          <a:cs typeface="Montserrat"/>
                          <a:sym typeface="Montserrat"/>
                        </a:rPr>
                        <a:t>3</a:t>
                      </a:r>
                      <a:endParaRPr sz="2400" b="0" i="0" u="none" strike="noStrike" cap="none" baseline="30000" dirty="0">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solidFill>
                            <a:srgbClr val="000000"/>
                          </a:solidFill>
                          <a:effectLst/>
                          <a:latin typeface="Montserrat" panose="00000500000000000000" pitchFamily="2" charset="0"/>
                          <a:ea typeface="Tahoma" panose="020B0604030504040204" pitchFamily="34" charset="0"/>
                        </a:rPr>
                        <a:t>$21.2</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effectLst/>
                          <a:latin typeface="Montserrat" panose="00000500000000000000" pitchFamily="2" charset="0"/>
                          <a:ea typeface="Times New Roman" panose="02020603050405020304" pitchFamily="18" charset="0"/>
                        </a:rPr>
                        <a:t>$18.8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solidFill>
                            <a:srgbClr val="000000"/>
                          </a:solidFill>
                          <a:effectLst/>
                          <a:latin typeface="Montserrat" panose="00000500000000000000" pitchFamily="2" charset="0"/>
                          <a:ea typeface="Tahoma" panose="020B0604030504040204" pitchFamily="34" charset="0"/>
                        </a:rPr>
                        <a:t>13%</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42171">
                <a:tc>
                  <a:txBody>
                    <a:bodyPr/>
                    <a:lstStyle/>
                    <a:p>
                      <a:pPr marL="360000" marR="0" lvl="0" indent="-360000" algn="r" rtl="0">
                        <a:lnSpc>
                          <a:spcPct val="100000"/>
                        </a:lnSpc>
                        <a:spcBef>
                          <a:spcPts val="0"/>
                        </a:spcBef>
                        <a:spcAft>
                          <a:spcPts val="0"/>
                        </a:spcAft>
                        <a:buClr>
                          <a:srgbClr val="000000"/>
                        </a:buClr>
                        <a:buSzPts val="1200"/>
                        <a:buFont typeface="Arial"/>
                        <a:buNone/>
                      </a:pPr>
                      <a:r>
                        <a:rPr lang="en-US" sz="2400" b="0" i="0" u="none" strike="noStrike" cap="none" dirty="0">
                          <a:solidFill>
                            <a:srgbClr val="1E1911"/>
                          </a:solidFill>
                          <a:latin typeface="Montserrat"/>
                          <a:ea typeface="Montserrat"/>
                          <a:cs typeface="Montserrat"/>
                          <a:sym typeface="Montserrat"/>
                        </a:rPr>
                        <a:t>International markets cannabis</a:t>
                      </a:r>
                      <a:endParaRPr sz="2400" b="0" i="0" u="none" strike="noStrike" cap="none" dirty="0">
                        <a:solidFill>
                          <a:srgbClr val="1E1911"/>
                        </a:solidFill>
                        <a:latin typeface="Montserrat"/>
                        <a:ea typeface="Montserrat"/>
                        <a:cs typeface="Montserrat"/>
                        <a:sym typeface="Montserrat"/>
                      </a:endParaRPr>
                    </a:p>
                  </a:txBody>
                  <a:tcPr marL="0" marR="72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effectLst/>
                          <a:latin typeface="Montserrat" panose="00000500000000000000" pitchFamily="2" charset="0"/>
                          <a:ea typeface="Times New Roman" panose="02020603050405020304" pitchFamily="18" charset="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effectLst/>
                          <a:latin typeface="Montserrat" panose="00000500000000000000" pitchFamily="2" charset="0"/>
                          <a:ea typeface="Times New Roman" panose="02020603050405020304" pitchFamily="18"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effectLst/>
                          <a:latin typeface="Montserrat" panose="00000500000000000000" pitchFamily="2" charset="0"/>
                          <a:ea typeface="Times New Roman" panose="02020603050405020304" pitchFamily="18"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0651334"/>
                  </a:ext>
                </a:extLst>
              </a:tr>
              <a:tr h="642171">
                <a:tc>
                  <a:txBody>
                    <a:bodyPr/>
                    <a:lstStyle/>
                    <a:p>
                      <a:pPr marL="360000" marR="0" lvl="0" indent="-360000" algn="r" rtl="0">
                        <a:lnSpc>
                          <a:spcPct val="100000"/>
                        </a:lnSpc>
                        <a:spcBef>
                          <a:spcPts val="0"/>
                        </a:spcBef>
                        <a:spcAft>
                          <a:spcPts val="0"/>
                        </a:spcAft>
                        <a:buClr>
                          <a:srgbClr val="000000"/>
                        </a:buClr>
                        <a:buSzPts val="1200"/>
                        <a:buFont typeface="Arial"/>
                        <a:buNone/>
                      </a:pPr>
                      <a:endParaRPr sz="2400" b="1" i="0" u="none" strike="noStrike" cap="none" dirty="0">
                        <a:solidFill>
                          <a:srgbClr val="1E1911"/>
                        </a:solidFill>
                        <a:latin typeface="Montserrat"/>
                        <a:ea typeface="Montserrat"/>
                        <a:cs typeface="Montserrat"/>
                        <a:sym typeface="Montserrat"/>
                      </a:endParaRPr>
                    </a:p>
                  </a:txBody>
                  <a:tcPr marL="0" marR="72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$57.0</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effectLst/>
                          <a:latin typeface="Montserrat" panose="00000500000000000000" pitchFamily="2" charset="0"/>
                          <a:ea typeface="Times New Roman" panose="02020603050405020304" pitchFamily="18" charset="0"/>
                        </a:rPr>
                        <a:t>$46.1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24%</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2171">
                <a:tc>
                  <a:txBody>
                    <a:bodyPr/>
                    <a:lstStyle/>
                    <a:p>
                      <a:pPr marL="359410" marR="0" lvl="0" indent="-359410" algn="r" rtl="0">
                        <a:lnSpc>
                          <a:spcPct val="100000"/>
                        </a:lnSpc>
                        <a:spcBef>
                          <a:spcPts val="0"/>
                        </a:spcBef>
                        <a:spcAft>
                          <a:spcPts val="0"/>
                        </a:spcAft>
                        <a:buClr>
                          <a:srgbClr val="000000"/>
                        </a:buClr>
                        <a:buSzPts val="1200"/>
                        <a:buFont typeface="Arial"/>
                        <a:buNone/>
                      </a:pPr>
                      <a:endParaRPr sz="2400" b="1" u="none" strike="noStrike" cap="none" dirty="0">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2171">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b="1" i="0" u="none" strike="noStrike" cap="none">
                          <a:solidFill>
                            <a:srgbClr val="1E1911"/>
                          </a:solidFill>
                          <a:latin typeface="Montserrat"/>
                          <a:ea typeface="Montserrat"/>
                          <a:cs typeface="Montserrat"/>
                          <a:sym typeface="Montserrat"/>
                        </a:rPr>
                        <a:t>Storz &amp; Bickel</a:t>
                      </a:r>
                      <a:endParaRPr sz="2400" b="1" i="0" u="none" strike="noStrike" cap="none">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$15.1</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effectLst/>
                          <a:latin typeface="Montserrat" panose="00000500000000000000" pitchFamily="2" charset="0"/>
                          <a:ea typeface="Times New Roman" panose="02020603050405020304" pitchFamily="18" charset="0"/>
                        </a:rPr>
                        <a:t>20.1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(25%)</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642171">
                <a:tc>
                  <a:txBody>
                    <a:bodyPr/>
                    <a:lstStyle/>
                    <a:p>
                      <a:pPr marL="359410" marR="0" lvl="0" indent="-359410" algn="r" rtl="0">
                        <a:lnSpc>
                          <a:spcPct val="100000"/>
                        </a:lnSpc>
                        <a:spcBef>
                          <a:spcPts val="0"/>
                        </a:spcBef>
                        <a:spcAft>
                          <a:spcPts val="0"/>
                        </a:spcAft>
                        <a:buClr>
                          <a:srgbClr val="000000"/>
                        </a:buClr>
                        <a:buSzPts val="1200"/>
                        <a:buFont typeface="Arial"/>
                        <a:buNone/>
                      </a:pPr>
                      <a:endParaRPr sz="2400" i="0" u="none" strike="noStrike" cap="none">
                        <a:solidFill>
                          <a:srgbClr val="1E1911"/>
                        </a:solidFill>
                        <a:latin typeface="Montserrat"/>
                        <a:ea typeface="Montserrat"/>
                        <a:cs typeface="Montserrat"/>
                        <a:sym typeface="Montserrat"/>
                      </a:endParaRPr>
                    </a:p>
                  </a:txBody>
                  <a:tcPr marL="0" marR="72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effectLst/>
                        <a:highlight>
                          <a:srgbClr val="FFFFFF"/>
                        </a:highligh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effectLst/>
                        <a:highlight>
                          <a:srgbClr val="FFFFFF"/>
                        </a:highligh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642171">
                <a:tc>
                  <a:txBody>
                    <a:bodyPr/>
                    <a:lstStyle/>
                    <a:p>
                      <a:pPr marL="359410" marR="0" lvl="0" indent="-359410" algn="r" rtl="0">
                        <a:lnSpc>
                          <a:spcPct val="100000"/>
                        </a:lnSpc>
                        <a:spcBef>
                          <a:spcPts val="0"/>
                        </a:spcBef>
                        <a:spcAft>
                          <a:spcPts val="0"/>
                        </a:spcAft>
                        <a:buClr>
                          <a:srgbClr val="000000"/>
                        </a:buClr>
                        <a:buSzPts val="1200"/>
                        <a:buFont typeface="Arial"/>
                        <a:buNone/>
                      </a:pPr>
                      <a:r>
                        <a:rPr lang="en-US" sz="2400" b="1" u="none" strike="noStrike" cap="none" dirty="0">
                          <a:solidFill>
                            <a:srgbClr val="1E1911"/>
                          </a:solidFill>
                          <a:latin typeface="Montserrat"/>
                          <a:ea typeface="Montserrat"/>
                          <a:cs typeface="Montserrat"/>
                          <a:sym typeface="Montserrat"/>
                        </a:rPr>
                        <a:t>Net Revenue</a:t>
                      </a:r>
                      <a:endParaRPr sz="2400" b="1" i="0" u="none" strike="noStrike" cap="none" dirty="0">
                        <a:solidFill>
                          <a:srgbClr val="1E1911"/>
                        </a:solidFill>
                        <a:latin typeface="Montserrat"/>
                        <a:ea typeface="Montserrat"/>
                        <a:cs typeface="Montserrat"/>
                        <a:sym typeface="Montserrat"/>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$72.1</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effectLst/>
                          <a:latin typeface="Montserrat" panose="00000500000000000000" pitchFamily="2" charset="0"/>
                          <a:ea typeface="Times New Roman" panose="02020603050405020304" pitchFamily="18" charset="0"/>
                        </a:rPr>
                        <a:t>$66.2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dirty="0">
                          <a:solidFill>
                            <a:srgbClr val="000000"/>
                          </a:solidFill>
                          <a:effectLst/>
                          <a:latin typeface="Montserrat" panose="00000500000000000000" pitchFamily="2" charset="0"/>
                          <a:ea typeface="Tahoma" panose="020B0604030504040204" pitchFamily="34" charset="0"/>
                        </a:rPr>
                        <a:t>9%</a:t>
                      </a:r>
                      <a:endParaRPr lang="en-US" sz="2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
          <p:cNvSpPr txBox="1">
            <a:spLocks noGrp="1"/>
          </p:cNvSpPr>
          <p:nvPr>
            <p:ph type="title"/>
          </p:nvPr>
        </p:nvSpPr>
        <p:spPr>
          <a:xfrm>
            <a:off x="1346199" y="1480782"/>
            <a:ext cx="20406896"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DISCLAIMERS AND CAUTIONARY STATEMENTS</a:t>
            </a:r>
            <a:endParaRPr b="0">
              <a:latin typeface="Oswald SemiBold"/>
              <a:ea typeface="Oswald SemiBold"/>
              <a:cs typeface="Oswald SemiBold"/>
              <a:sym typeface="Oswald SemiBold"/>
            </a:endParaRPr>
          </a:p>
        </p:txBody>
      </p:sp>
      <p:sp>
        <p:nvSpPr>
          <p:cNvPr id="932" name="Google Shape;932;p3"/>
          <p:cNvSpPr txBox="1"/>
          <p:nvPr/>
        </p:nvSpPr>
        <p:spPr>
          <a:xfrm>
            <a:off x="1346199" y="3408396"/>
            <a:ext cx="22524454" cy="105259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a:solidFill>
                <a:srgbClr val="20271E"/>
              </a:solidFill>
              <a:latin typeface="Proxima Nova Rg"/>
              <a:ea typeface="Proxima Nova Rg"/>
              <a:cs typeface="Proxima Nova Rg"/>
              <a:sym typeface="Proxima Nova"/>
            </a:endParaRPr>
          </a:p>
        </p:txBody>
      </p:sp>
      <p:sp>
        <p:nvSpPr>
          <p:cNvPr id="933" name="Google Shape;933;p3"/>
          <p:cNvSpPr txBox="1"/>
          <p:nvPr/>
        </p:nvSpPr>
        <p:spPr>
          <a:xfrm>
            <a:off x="1346199" y="3342735"/>
            <a:ext cx="21694777" cy="11287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000" b="1" dirty="0">
                <a:solidFill>
                  <a:schemeClr val="dk1"/>
                </a:solidFill>
                <a:latin typeface="Montserrat" panose="00000500000000000000" pitchFamily="2" charset="0"/>
                <a:ea typeface="Montserrat"/>
                <a:cs typeface="Montserrat"/>
                <a:sym typeface="Montserrat"/>
              </a:rPr>
              <a:t>Forward-Looking Information (1/4)</a:t>
            </a:r>
            <a:endParaRPr sz="2000" dirty="0">
              <a:solidFill>
                <a:schemeClr val="dk1"/>
              </a:solidFill>
              <a:latin typeface="Montserrat" panose="00000500000000000000" pitchFamily="2" charset="0"/>
              <a:ea typeface="Montserrat"/>
              <a:cs typeface="Montserrat"/>
              <a:sym typeface="Montserrat"/>
            </a:endParaRPr>
          </a:p>
          <a:p>
            <a:pPr algn="just">
              <a:spcAft>
                <a:spcPts val="900"/>
              </a:spcAft>
              <a:buNone/>
            </a:pPr>
            <a:r>
              <a:rPr lang="en-US" sz="2000" dirty="0">
                <a:effectLst/>
                <a:latin typeface="Montserrat" panose="00000500000000000000" pitchFamily="2" charset="0"/>
                <a:ea typeface="Times New Roman" panose="02020603050405020304" pitchFamily="18" charset="0"/>
                <a:cs typeface="Times New Roman" panose="02020603050405020304" pitchFamily="18" charset="0"/>
              </a:rPr>
              <a:t>Unless otherwise noted or the context indicates otherwise, references in this presentation (this “Presentation”) to the “Company,” “Canopy Growth,” “we,” “us” and “our” refer to Canopy Growth Corporation and its direct and indirect wholly-owned subsidiaries and investments accounted for by the equity method.</a:t>
            </a:r>
            <a:endParaRPr lang="en-CA" sz="20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spcAft>
                <a:spcPts val="900"/>
              </a:spcAft>
              <a:buNone/>
            </a:pPr>
            <a:r>
              <a:rPr lang="en-US" sz="2000" dirty="0">
                <a:latin typeface="Montserrat" panose="00000500000000000000" pitchFamily="2" charset="0"/>
                <a:ea typeface="Times New Roman" panose="02020603050405020304" pitchFamily="18" charset="0"/>
                <a:cs typeface="Times New Roman" panose="02020603050405020304" pitchFamily="18" charset="0"/>
              </a:rPr>
              <a:t>This Presentation [(including any information which has been or may be supplied in writing or orally in connection herewith or in connection with any further inquiries)] contains “forward-looking statements” within the meaning of applicable securities laws, which involve certain known and unknown risks and uncertainties. To the extent any forward-looking statements in this Presentation constitute “financial outlooks” within the meaning of applicable Canadian securities laws, the reader is cautioned that this information may not be appropriate for any other purpose and the reader should not place undue reliance on such financial outlooks. Forward-looking statements predict or describe our future operations, business plans, business and investment strategies and the performance of our investments. These forward-looking statements are generally identified by their use of such terms and phrases as “intend,” “goal,” “strategy,” “estimate,” “expect,” “project,” “projections,” “forecasts,” “plans,” “seeks,” “anticipates,” “potential,” “proposed,” “will,” “should,” “could,” “would,” “may,” “likely,” “designed to,” “foreseeable future,” “believe,” “scheduled” and other similar expressions. Our actual results or outcomes may differ materially from those anticipated. You are cautioned not to place undue reliance on these forward-looking statements, which speak only as of the date the statement was made.</a:t>
            </a:r>
          </a:p>
          <a:p>
            <a:pPr algn="just">
              <a:spcAft>
                <a:spcPts val="900"/>
              </a:spcAft>
              <a:buNone/>
            </a:pPr>
            <a:r>
              <a:rPr lang="en-US" sz="2000" dirty="0">
                <a:latin typeface="Montserrat" panose="00000500000000000000" pitchFamily="2" charset="0"/>
                <a:ea typeface="Times New Roman" panose="02020603050405020304" pitchFamily="18" charset="0"/>
                <a:cs typeface="Times New Roman" panose="02020603050405020304" pitchFamily="18" charset="0"/>
              </a:rPr>
              <a:t>Forward-looking statements include, but are not limited to, statements with respect to: laws and regulations and any amendments thereto applicable to our business and the impact thereof, including uncertainty regarding the application of U.S. state and federal law to cannabis and hemp (including cannabidiol (“CBD”) products and the scope of any regulations by the U.S. Food and Drug Administration, the U.S. Drug Enforcement Administration, the U.S. Federal Trade Commission, the U.S. Patent and Trademark Office, the U.S. Department of Agriculture and any state equivalent regulatory agencies over cannabis and hemp (including CBD) products; expectations regarding the amount or frequency of impairment losses, including as a result of the write-down of intangible assets, including goodwill; our ability to refinance debt as and when required on terms favorable to us and comply with covenants contained in our debt facilities and debt instruments; the impacts of the Company’s strategy to accelerate entry into the U.S. cannabis market through the creation of Canopy USA, LLC (“Canopy USA”); expectations for Canopy USA to capitalize on the opportunity for growth in the United States cannabis sector and the anticipated benefits of such strategy; the timing and occurrence of the final tranche closing in connection with the acquisition of Lemurian, Inc. (“Jetty”) pursuant to the exercise of the option to acquire Jetty; the issuance of additional common shares of the Company (each whole share, a “Canopy Share” or a “Share”) to satisfy any deferred and/or option exercise payments to the shareholders of Mountain High Products, LLC, Wana Wellness, LLC and The Cima Group, LLC (collectively, “Wana”), Jetty and the issuance of additional non-voting and non-participating shares (“Non-Voting Shares”) in the capital of Canopy USA issuable to Canopy Growth from Canopy USA in consideration thereof; the acquisition of additional Class A shares of Canopy USA in connection with the investment in Canopy USA by the </a:t>
            </a:r>
            <a:r>
              <a:rPr lang="en-US" sz="2000" dirty="0" err="1">
                <a:latin typeface="Montserrat" panose="00000500000000000000" pitchFamily="2" charset="0"/>
                <a:ea typeface="Times New Roman" panose="02020603050405020304" pitchFamily="18" charset="0"/>
                <a:cs typeface="Times New Roman" panose="02020603050405020304" pitchFamily="18" charset="0"/>
              </a:rPr>
              <a:t>Huneeus</a:t>
            </a:r>
            <a:r>
              <a:rPr lang="en-US" sz="2000" dirty="0">
                <a:latin typeface="Montserrat" panose="00000500000000000000" pitchFamily="2" charset="0"/>
                <a:ea typeface="Times New Roman" panose="02020603050405020304" pitchFamily="18" charset="0"/>
                <a:cs typeface="Times New Roman" panose="02020603050405020304" pitchFamily="18" charset="0"/>
              </a:rPr>
              <a:t> 2017 Irrevocable Trust (the “Trust”) in the aggregate amount of up to US$20 million, including any warrants of Canopy USA issued to the Trust in accordance with the share purchase agreement entered into by the Trust and Canopy USA; the timing and occurrence of certain prepayments of the Company’s credit facility in connection with the agreement dated July 29, 2025 between the Company and certain lenders under such credit facility; expectations regarding the potential success of, and the costs and benefits associated with, our acquisitions, equity investments and dispositions; the grant, renewal and impact of any license or supplemental license to conduct activities with cannabis or any amendments thereof; our international activities, including required regulatory approvals and licensing, anticipated costs and timing, and expected impact; our ability to successfully create and launch brands and further create, launch and scale products in jurisdictions where such products are legal and that we currently operate in; the benefits, viability, safety, efficacy, dosing and social acceptance of cannabis, including CBD and other cannabinoids; our ability to continue as a going concern; our ability to maintain effective internal control over financial reporting; expectations regarding the use of proceeds of equity financings; the legalization of the use of cannabis for medical or adult-use in jurisdictions outside of Canada, the related timing and impact thereof and our intentions to participate in such markets, if and when such use is legalized; our ability to execute on our strategy and the anticipated benefits of such strategy; </a:t>
            </a:r>
            <a:endParaRPr sz="2400" dirty="0">
              <a:solidFill>
                <a:schemeClr val="dk1"/>
              </a:solidFill>
              <a:latin typeface="+mn-lt"/>
              <a:ea typeface="Montserrat"/>
              <a:cs typeface="Montserrat"/>
              <a:sym typeface="Montserrat"/>
            </a:endParaRPr>
          </a:p>
        </p:txBody>
      </p:sp>
    </p:spTree>
    <p:extLst>
      <p:ext uri="{BB962C8B-B14F-4D97-AF65-F5344CB8AC3E}">
        <p14:creationId xmlns:p14="http://schemas.microsoft.com/office/powerpoint/2010/main" val="281568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6"/>
          <p:cNvSpPr txBox="1">
            <a:spLocks noGrp="1"/>
          </p:cNvSpPr>
          <p:nvPr>
            <p:ph type="title"/>
          </p:nvPr>
        </p:nvSpPr>
        <p:spPr>
          <a:xfrm>
            <a:off x="1326744" y="1381378"/>
            <a:ext cx="18939042"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GROSS MARGIN PERFORMANCE</a:t>
            </a:r>
            <a:endParaRPr sz="6600" b="0">
              <a:latin typeface="Oswald SemiBold"/>
              <a:ea typeface="Oswald SemiBold"/>
              <a:cs typeface="Oswald SemiBold"/>
              <a:sym typeface="Oswald SemiBold"/>
            </a:endParaRPr>
          </a:p>
        </p:txBody>
      </p:sp>
      <p:sp>
        <p:nvSpPr>
          <p:cNvPr id="1141" name="Google Shape;1141;p16"/>
          <p:cNvSpPr txBox="1"/>
          <p:nvPr/>
        </p:nvSpPr>
        <p:spPr>
          <a:xfrm>
            <a:off x="12629703" y="5006787"/>
            <a:ext cx="9954067" cy="19078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C7E2A"/>
              </a:buClr>
              <a:buSzPts val="1440"/>
              <a:buFont typeface="Proxima Nova"/>
              <a:buNone/>
            </a:pPr>
            <a:r>
              <a:rPr lang="en-US" sz="3200" b="1" i="0" u="sng" strike="noStrike" cap="none" dirty="0">
                <a:solidFill>
                  <a:schemeClr val="tx1"/>
                </a:solidFill>
                <a:latin typeface="Montserrat"/>
                <a:ea typeface="Montserrat"/>
                <a:cs typeface="Montserrat"/>
                <a:sym typeface="Montserrat"/>
              </a:rPr>
              <a:t>Drivers of Q1 FY2026</a:t>
            </a:r>
            <a:endParaRPr lang="en-US" sz="3200" b="1" u="sng"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Clr>
                <a:srgbClr val="9C7E2A"/>
              </a:buClr>
              <a:buSzPts val="1440"/>
              <a:buFont typeface="Proxima Nova"/>
              <a:buNone/>
            </a:pPr>
            <a:r>
              <a:rPr lang="en-US" sz="3200" b="1" u="sng" dirty="0">
                <a:solidFill>
                  <a:schemeClr val="tx1"/>
                </a:solidFill>
                <a:latin typeface="Montserrat"/>
                <a:ea typeface="Montserrat"/>
                <a:cs typeface="Montserrat"/>
                <a:sym typeface="Montserrat"/>
              </a:rPr>
              <a:t>Consolidated</a:t>
            </a:r>
            <a:r>
              <a:rPr lang="en-US" sz="3200" b="1" i="0" u="sng" strike="noStrike" cap="none" dirty="0">
                <a:solidFill>
                  <a:schemeClr val="tx1"/>
                </a:solidFill>
                <a:latin typeface="Montserrat"/>
                <a:ea typeface="Montserrat"/>
                <a:cs typeface="Montserrat"/>
                <a:sym typeface="Montserrat"/>
              </a:rPr>
              <a:t> Gross Margin Performance </a:t>
            </a:r>
            <a:endParaRPr lang="en-CA" sz="3200" b="1" dirty="0">
              <a:solidFill>
                <a:schemeClr val="tx1"/>
              </a:solidFill>
              <a:latin typeface="Montserrat"/>
              <a:ea typeface="Montserrat"/>
              <a:cs typeface="Montserrat"/>
              <a:sym typeface="Montserrat"/>
            </a:endParaRPr>
          </a:p>
        </p:txBody>
      </p:sp>
      <p:sp>
        <p:nvSpPr>
          <p:cNvPr id="1142" name="Google Shape;1142;p16"/>
          <p:cNvSpPr txBox="1"/>
          <p:nvPr/>
        </p:nvSpPr>
        <p:spPr>
          <a:xfrm>
            <a:off x="12884177" y="6657036"/>
            <a:ext cx="11177665" cy="382194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360"/>
              </a:spcBef>
              <a:spcAft>
                <a:spcPts val="0"/>
              </a:spcAft>
              <a:buClr>
                <a:srgbClr val="000000"/>
              </a:buClr>
              <a:buSzPts val="2400"/>
              <a:buFont typeface="Proxima Nova"/>
              <a:buNone/>
            </a:pPr>
            <a:r>
              <a:rPr lang="en-US" sz="2600" i="0" u="none" strike="noStrike" cap="none" dirty="0">
                <a:solidFill>
                  <a:srgbClr val="000000"/>
                </a:solidFill>
                <a:latin typeface="Montserrat"/>
                <a:ea typeface="Montserrat"/>
                <a:cs typeface="Montserrat"/>
                <a:sym typeface="Montserrat"/>
              </a:rPr>
              <a:t>(-) The decline in gross margins in cannabis segment due primarily to </a:t>
            </a:r>
            <a:r>
              <a:rPr lang="en-US" sz="2600" dirty="0" err="1">
                <a:latin typeface="Montserrat"/>
                <a:ea typeface="Montserrat"/>
                <a:cs typeface="Montserrat"/>
                <a:sym typeface="Montserrat"/>
              </a:rPr>
              <a:t>i</a:t>
            </a:r>
            <a:r>
              <a:rPr lang="en-US" sz="2600" dirty="0">
                <a:latin typeface="Montserrat"/>
                <a:ea typeface="Montserrat"/>
                <a:cs typeface="Montserrat"/>
                <a:sym typeface="Montserrat"/>
              </a:rPr>
              <a:t>) S</a:t>
            </a:r>
            <a:r>
              <a:rPr lang="en-US" sz="2600" i="0" u="none" strike="noStrike" cap="none" dirty="0">
                <a:solidFill>
                  <a:srgbClr val="000000"/>
                </a:solidFill>
                <a:latin typeface="Montserrat"/>
                <a:ea typeface="Montserrat"/>
                <a:cs typeface="Montserrat"/>
                <a:sym typeface="Montserrat"/>
              </a:rPr>
              <a:t>hift in product mix in Canada due to increased consumer demand for manufactured adult-use cannabis products and ii)</a:t>
            </a:r>
            <a:r>
              <a:rPr lang="en-US" sz="2600" dirty="0">
                <a:latin typeface="Montserrat"/>
                <a:ea typeface="Montserrat"/>
                <a:cs typeface="Montserrat"/>
                <a:sym typeface="Montserrat"/>
              </a:rPr>
              <a:t> L</a:t>
            </a:r>
            <a:r>
              <a:rPr lang="en-US" sz="2600" i="0" u="none" strike="noStrike" cap="none" dirty="0">
                <a:solidFill>
                  <a:srgbClr val="000000"/>
                </a:solidFill>
                <a:latin typeface="Montserrat"/>
                <a:ea typeface="Montserrat"/>
                <a:cs typeface="Montserrat"/>
                <a:sym typeface="Montserrat"/>
              </a:rPr>
              <a:t>ower cannabis sales in the high-margin Poland market </a:t>
            </a:r>
          </a:p>
          <a:p>
            <a:pPr marL="0" marR="0" lvl="0" indent="0" algn="l" rtl="0">
              <a:lnSpc>
                <a:spcPct val="150000"/>
              </a:lnSpc>
              <a:spcBef>
                <a:spcPts val="360"/>
              </a:spcBef>
              <a:spcAft>
                <a:spcPts val="0"/>
              </a:spcAft>
              <a:buClr>
                <a:srgbClr val="000000"/>
              </a:buClr>
              <a:buSzPts val="2400"/>
              <a:buFont typeface="Proxima Nova"/>
              <a:buNone/>
            </a:pPr>
            <a:r>
              <a:rPr lang="en-US" sz="2600" dirty="0">
                <a:latin typeface="Montserrat"/>
                <a:ea typeface="Montserrat"/>
                <a:cs typeface="Montserrat"/>
                <a:sym typeface="Montserrat"/>
              </a:rPr>
              <a:t>(-) The decline in the Storz &amp; Bickel segment due primarily to lower sales</a:t>
            </a:r>
            <a:endParaRPr lang="en-US" sz="2600" dirty="0">
              <a:latin typeface="Montserrat"/>
              <a:ea typeface="Calibri"/>
              <a:cs typeface="Calibri"/>
              <a:sym typeface="Montserrat"/>
            </a:endParaRPr>
          </a:p>
        </p:txBody>
      </p:sp>
      <p:grpSp>
        <p:nvGrpSpPr>
          <p:cNvPr id="3" name="Group 2">
            <a:extLst>
              <a:ext uri="{FF2B5EF4-FFF2-40B4-BE49-F238E27FC236}">
                <a16:creationId xmlns:a16="http://schemas.microsoft.com/office/drawing/2014/main" id="{5C80B692-1A33-F2D2-DAA5-1C9A780B3B65}"/>
              </a:ext>
            </a:extLst>
          </p:cNvPr>
          <p:cNvGrpSpPr/>
          <p:nvPr/>
        </p:nvGrpSpPr>
        <p:grpSpPr>
          <a:xfrm>
            <a:off x="4093745" y="4717827"/>
            <a:ext cx="4441295" cy="4202586"/>
            <a:chOff x="13478836" y="4107252"/>
            <a:chExt cx="4878085" cy="4899386"/>
          </a:xfrm>
        </p:grpSpPr>
        <p:sp>
          <p:nvSpPr>
            <p:cNvPr id="4" name="TextBox 3">
              <a:extLst>
                <a:ext uri="{FF2B5EF4-FFF2-40B4-BE49-F238E27FC236}">
                  <a16:creationId xmlns:a16="http://schemas.microsoft.com/office/drawing/2014/main" id="{3839EFE7-BD23-46D6-721F-7156AEA2228B}"/>
                </a:ext>
              </a:extLst>
            </p:cNvPr>
            <p:cNvSpPr txBox="1"/>
            <p:nvPr/>
          </p:nvSpPr>
          <p:spPr>
            <a:xfrm>
              <a:off x="13478836" y="4107252"/>
              <a:ext cx="4878085" cy="1040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a:ln>
                    <a:noFill/>
                  </a:ln>
                  <a:solidFill>
                    <a:srgbClr val="20271E"/>
                  </a:solidFill>
                  <a:effectLst/>
                  <a:uLnTx/>
                  <a:uFillTx/>
                  <a:latin typeface="Montserrat"/>
                  <a:ea typeface="Montserrat"/>
                  <a:cs typeface="Montserrat"/>
                  <a:sym typeface="Montserrat"/>
                </a:rPr>
                <a:t>Consolidated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a:ln>
                    <a:noFill/>
                  </a:ln>
                  <a:solidFill>
                    <a:srgbClr val="20271E"/>
                  </a:solidFill>
                  <a:effectLst/>
                  <a:uLnTx/>
                  <a:uFillTx/>
                  <a:latin typeface="Montserrat"/>
                  <a:ea typeface="Montserrat"/>
                  <a:cs typeface="Montserrat"/>
                  <a:sym typeface="Montserrat"/>
                </a:rPr>
                <a:t>Gross Margin</a:t>
              </a:r>
              <a:endParaRPr kumimoji="0" lang="en-US" sz="2600" b="1" i="0" strike="noStrike" kern="0" cap="none" spc="0" normalizeH="0" baseline="30000" noProof="0">
                <a:ln>
                  <a:noFill/>
                </a:ln>
                <a:solidFill>
                  <a:sysClr val="windowText" lastClr="000000"/>
                </a:solidFill>
                <a:effectLst/>
                <a:uLnTx/>
                <a:uFillTx/>
                <a:latin typeface="Arial"/>
                <a:cs typeface="Arial"/>
                <a:sym typeface="Arial"/>
              </a:endParaRPr>
            </a:p>
          </p:txBody>
        </p:sp>
        <p:graphicFrame>
          <p:nvGraphicFramePr>
            <p:cNvPr id="5" name="Chart 4">
              <a:extLst>
                <a:ext uri="{FF2B5EF4-FFF2-40B4-BE49-F238E27FC236}">
                  <a16:creationId xmlns:a16="http://schemas.microsoft.com/office/drawing/2014/main" id="{E64FA3D0-41C5-20F2-6762-A500B9039572}"/>
                </a:ext>
              </a:extLst>
            </p:cNvPr>
            <p:cNvGraphicFramePr/>
            <p:nvPr>
              <p:extLst>
                <p:ext uri="{D42A27DB-BD31-4B8C-83A1-F6EECF244321}">
                  <p14:modId xmlns:p14="http://schemas.microsoft.com/office/powerpoint/2010/main" val="1534749989"/>
                </p:ext>
              </p:extLst>
            </p:nvPr>
          </p:nvGraphicFramePr>
          <p:xfrm>
            <a:off x="13698106" y="4939631"/>
            <a:ext cx="4658815" cy="3876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DF1B8AAC-E86C-9224-CFF1-6AFCB48A96DD}"/>
                </a:ext>
              </a:extLst>
            </p:cNvPr>
            <p:cNvSpPr txBox="1"/>
            <p:nvPr/>
          </p:nvSpPr>
          <p:spPr>
            <a:xfrm>
              <a:off x="14798885" y="8625639"/>
              <a:ext cx="1524000"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t>Q1 </a:t>
              </a:r>
            </a:p>
            <a:p>
              <a:pPr algn="ctr"/>
              <a:r>
                <a:rPr lang="en-US" sz="2200" dirty="0"/>
                <a:t>FY25</a:t>
              </a:r>
            </a:p>
          </p:txBody>
        </p:sp>
        <p:sp>
          <p:nvSpPr>
            <p:cNvPr id="8" name="TextBox 1">
              <a:extLst>
                <a:ext uri="{FF2B5EF4-FFF2-40B4-BE49-F238E27FC236}">
                  <a16:creationId xmlns:a16="http://schemas.microsoft.com/office/drawing/2014/main" id="{1B231F9B-10C3-4E35-26B6-CFD306D9F051}"/>
                </a:ext>
              </a:extLst>
            </p:cNvPr>
            <p:cNvSpPr txBox="1"/>
            <p:nvPr/>
          </p:nvSpPr>
          <p:spPr>
            <a:xfrm>
              <a:off x="16635094" y="8595803"/>
              <a:ext cx="1524000"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t>Q1</a:t>
              </a:r>
            </a:p>
            <a:p>
              <a:pPr algn="ctr"/>
              <a:r>
                <a:rPr lang="en-US" sz="2200" dirty="0"/>
                <a:t> FY26</a:t>
              </a:r>
            </a:p>
          </p:txBody>
        </p:sp>
      </p:grpSp>
      <p:sp>
        <p:nvSpPr>
          <p:cNvPr id="22" name="TextBox 21">
            <a:extLst>
              <a:ext uri="{FF2B5EF4-FFF2-40B4-BE49-F238E27FC236}">
                <a16:creationId xmlns:a16="http://schemas.microsoft.com/office/drawing/2014/main" id="{ED66EDE7-4EBC-84CC-1FFF-206F57CC2EA2}"/>
              </a:ext>
            </a:extLst>
          </p:cNvPr>
          <p:cNvSpPr txBox="1"/>
          <p:nvPr/>
        </p:nvSpPr>
        <p:spPr>
          <a:xfrm>
            <a:off x="7592332" y="9653788"/>
            <a:ext cx="4441295"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dirty="0">
                <a:ln>
                  <a:noFill/>
                </a:ln>
                <a:solidFill>
                  <a:srgbClr val="20271E"/>
                </a:solidFill>
                <a:effectLst/>
                <a:uLnTx/>
                <a:uFillTx/>
                <a:latin typeface="Montserrat"/>
                <a:ea typeface="Montserrat"/>
                <a:cs typeface="Montserrat"/>
                <a:sym typeface="Montserrat"/>
              </a:rPr>
              <a:t>Storz &amp; Bickel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dirty="0">
                <a:ln>
                  <a:noFill/>
                </a:ln>
                <a:solidFill>
                  <a:srgbClr val="20271E"/>
                </a:solidFill>
                <a:effectLst/>
                <a:uLnTx/>
                <a:uFillTx/>
                <a:latin typeface="Montserrat"/>
                <a:ea typeface="Montserrat"/>
                <a:cs typeface="Montserrat"/>
                <a:sym typeface="Montserrat"/>
              </a:rPr>
              <a:t>Gross Margin</a:t>
            </a:r>
            <a:endParaRPr kumimoji="0" lang="en-US" sz="2600" b="1" i="0" strike="noStrike" kern="0" cap="none" spc="0" normalizeH="0" baseline="30000" noProof="0" dirty="0">
              <a:ln>
                <a:noFill/>
              </a:ln>
              <a:solidFill>
                <a:sysClr val="windowText" lastClr="000000"/>
              </a:solidFill>
              <a:effectLst/>
              <a:uLnTx/>
              <a:uFillTx/>
              <a:latin typeface="Arial"/>
              <a:cs typeface="Arial"/>
              <a:sym typeface="Arial"/>
            </a:endParaRPr>
          </a:p>
        </p:txBody>
      </p:sp>
      <p:graphicFrame>
        <p:nvGraphicFramePr>
          <p:cNvPr id="23" name="Chart 22">
            <a:extLst>
              <a:ext uri="{FF2B5EF4-FFF2-40B4-BE49-F238E27FC236}">
                <a16:creationId xmlns:a16="http://schemas.microsoft.com/office/drawing/2014/main" id="{B41677AB-DAB4-6210-46BF-E0D6C586858E}"/>
              </a:ext>
            </a:extLst>
          </p:cNvPr>
          <p:cNvGraphicFramePr/>
          <p:nvPr>
            <p:extLst>
              <p:ext uri="{D42A27DB-BD31-4B8C-83A1-F6EECF244321}">
                <p14:modId xmlns:p14="http://schemas.microsoft.com/office/powerpoint/2010/main" val="1857080660"/>
              </p:ext>
            </p:extLst>
          </p:nvPr>
        </p:nvGraphicFramePr>
        <p:xfrm>
          <a:off x="7692149" y="10112604"/>
          <a:ext cx="4241659" cy="362234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1">
            <a:extLst>
              <a:ext uri="{FF2B5EF4-FFF2-40B4-BE49-F238E27FC236}">
                <a16:creationId xmlns:a16="http://schemas.microsoft.com/office/drawing/2014/main" id="{BC83E2CB-5860-91E9-1084-0F534F08D912}"/>
              </a:ext>
            </a:extLst>
          </p:cNvPr>
          <p:cNvSpPr txBox="1"/>
          <p:nvPr/>
        </p:nvSpPr>
        <p:spPr>
          <a:xfrm>
            <a:off x="8836606" y="13797913"/>
            <a:ext cx="1387539" cy="363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t>Q1</a:t>
            </a:r>
          </a:p>
          <a:p>
            <a:pPr algn="ctr"/>
            <a:r>
              <a:rPr lang="en-US" sz="2200" dirty="0"/>
              <a:t>FY25</a:t>
            </a:r>
          </a:p>
        </p:txBody>
      </p:sp>
      <p:sp>
        <p:nvSpPr>
          <p:cNvPr id="25" name="TextBox 1">
            <a:extLst>
              <a:ext uri="{FF2B5EF4-FFF2-40B4-BE49-F238E27FC236}">
                <a16:creationId xmlns:a16="http://schemas.microsoft.com/office/drawing/2014/main" id="{C8F1E3CE-E11C-A7DD-E192-33C9E4C1C2CF}"/>
              </a:ext>
            </a:extLst>
          </p:cNvPr>
          <p:cNvSpPr txBox="1"/>
          <p:nvPr/>
        </p:nvSpPr>
        <p:spPr>
          <a:xfrm>
            <a:off x="10434656" y="13822348"/>
            <a:ext cx="1387539" cy="363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t>Q1</a:t>
            </a:r>
          </a:p>
          <a:p>
            <a:pPr algn="ctr"/>
            <a:r>
              <a:rPr lang="en-US" sz="2200" dirty="0"/>
              <a:t>FY26</a:t>
            </a:r>
          </a:p>
        </p:txBody>
      </p:sp>
      <p:sp>
        <p:nvSpPr>
          <p:cNvPr id="30" name="TextBox 29">
            <a:extLst>
              <a:ext uri="{FF2B5EF4-FFF2-40B4-BE49-F238E27FC236}">
                <a16:creationId xmlns:a16="http://schemas.microsoft.com/office/drawing/2014/main" id="{E98499B3-851D-F20F-B25E-B36330A20738}"/>
              </a:ext>
            </a:extLst>
          </p:cNvPr>
          <p:cNvSpPr txBox="1"/>
          <p:nvPr/>
        </p:nvSpPr>
        <p:spPr>
          <a:xfrm>
            <a:off x="1543050" y="3515083"/>
            <a:ext cx="10490577" cy="1077218"/>
          </a:xfrm>
          <a:prstGeom prst="rect">
            <a:avLst/>
          </a:prstGeom>
          <a:solidFill>
            <a:schemeClr val="accent5"/>
          </a:solidFill>
        </p:spPr>
        <p:txBody>
          <a:bodyPr wrap="square">
            <a:spAutoFit/>
          </a:bodyPr>
          <a:lstStyle/>
          <a:p>
            <a:pPr marL="0" marR="0" lvl="0" indent="0" algn="ctr" rtl="0">
              <a:lnSpc>
                <a:spcPct val="100000"/>
              </a:lnSpc>
              <a:spcBef>
                <a:spcPts val="0"/>
              </a:spcBef>
              <a:spcAft>
                <a:spcPts val="0"/>
              </a:spcAft>
              <a:buClr>
                <a:srgbClr val="9C7E2A"/>
              </a:buClr>
              <a:buSzPts val="1440"/>
              <a:buFont typeface="Proxima Nova"/>
              <a:buNone/>
            </a:pPr>
            <a:r>
              <a:rPr lang="en-US" sz="3200" b="1" i="0" u="sng" strike="noStrike" cap="none" dirty="0">
                <a:solidFill>
                  <a:schemeClr val="bg1"/>
                </a:solidFill>
                <a:latin typeface="Montserrat"/>
                <a:ea typeface="Montserrat"/>
                <a:cs typeface="Montserrat"/>
                <a:sym typeface="Montserrat"/>
              </a:rPr>
              <a:t>Gross Margin Year-over-Year Change By Reportable Segment</a:t>
            </a:r>
            <a:endParaRPr lang="en-US" sz="3200" b="1" dirty="0">
              <a:solidFill>
                <a:schemeClr val="bg1"/>
              </a:solidFill>
              <a:latin typeface="Montserrat"/>
              <a:ea typeface="Montserrat"/>
              <a:cs typeface="Montserrat"/>
              <a:sym typeface="Montserrat"/>
            </a:endParaRPr>
          </a:p>
        </p:txBody>
      </p:sp>
      <p:cxnSp>
        <p:nvCxnSpPr>
          <p:cNvPr id="12" name="Straight Connector 11">
            <a:extLst>
              <a:ext uri="{FF2B5EF4-FFF2-40B4-BE49-F238E27FC236}">
                <a16:creationId xmlns:a16="http://schemas.microsoft.com/office/drawing/2014/main" id="{E3FAF0BC-29F8-8AB3-9A84-2A6702C09342}"/>
              </a:ext>
            </a:extLst>
          </p:cNvPr>
          <p:cNvCxnSpPr/>
          <p:nvPr/>
        </p:nvCxnSpPr>
        <p:spPr>
          <a:xfrm>
            <a:off x="5318748" y="8573172"/>
            <a:ext cx="296846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EC53FDD-FEA2-1CB3-EB59-7F51F286E664}"/>
              </a:ext>
            </a:extLst>
          </p:cNvPr>
          <p:cNvGrpSpPr/>
          <p:nvPr/>
        </p:nvGrpSpPr>
        <p:grpSpPr>
          <a:xfrm>
            <a:off x="1642867" y="9637496"/>
            <a:ext cx="4441295" cy="4155438"/>
            <a:chOff x="13478836" y="4107252"/>
            <a:chExt cx="4878085" cy="4844419"/>
          </a:xfrm>
        </p:grpSpPr>
        <p:sp>
          <p:nvSpPr>
            <p:cNvPr id="35" name="TextBox 3">
              <a:extLst>
                <a:ext uri="{FF2B5EF4-FFF2-40B4-BE49-F238E27FC236}">
                  <a16:creationId xmlns:a16="http://schemas.microsoft.com/office/drawing/2014/main" id="{721D0E16-81EA-CEC7-266B-7078821E2988}"/>
                </a:ext>
              </a:extLst>
            </p:cNvPr>
            <p:cNvSpPr txBox="1"/>
            <p:nvPr/>
          </p:nvSpPr>
          <p:spPr>
            <a:xfrm>
              <a:off x="13478836" y="4107252"/>
              <a:ext cx="4878085" cy="104054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dirty="0">
                  <a:ln>
                    <a:noFill/>
                  </a:ln>
                  <a:solidFill>
                    <a:srgbClr val="20271E"/>
                  </a:solidFill>
                  <a:effectLst/>
                  <a:uLnTx/>
                  <a:uFillTx/>
                  <a:latin typeface="Montserrat"/>
                  <a:ea typeface="Montserrat"/>
                  <a:cs typeface="Montserrat"/>
                  <a:sym typeface="Montserrat"/>
                </a:rPr>
                <a:t>Cannabis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sng" strike="noStrike" kern="0" cap="none" spc="0" normalizeH="0" baseline="0" noProof="0" dirty="0">
                  <a:ln>
                    <a:noFill/>
                  </a:ln>
                  <a:solidFill>
                    <a:srgbClr val="20271E"/>
                  </a:solidFill>
                  <a:effectLst/>
                  <a:uLnTx/>
                  <a:uFillTx/>
                  <a:latin typeface="Montserrat"/>
                  <a:ea typeface="Montserrat"/>
                  <a:cs typeface="Montserrat"/>
                  <a:sym typeface="Montserrat"/>
                </a:rPr>
                <a:t>Gross Margin</a:t>
              </a:r>
              <a:endParaRPr kumimoji="0" lang="en-US" sz="2600" b="1" i="0" strike="noStrike" kern="0" cap="none" spc="0" normalizeH="0" baseline="30000" noProof="0" dirty="0">
                <a:ln>
                  <a:noFill/>
                </a:ln>
                <a:solidFill>
                  <a:sysClr val="windowText" lastClr="000000"/>
                </a:solidFill>
                <a:effectLst/>
                <a:uLnTx/>
                <a:uFillTx/>
                <a:latin typeface="Arial"/>
                <a:cs typeface="Arial"/>
                <a:sym typeface="Arial"/>
              </a:endParaRPr>
            </a:p>
          </p:txBody>
        </p:sp>
        <p:graphicFrame>
          <p:nvGraphicFramePr>
            <p:cNvPr id="36" name="Chart 35">
              <a:extLst>
                <a:ext uri="{FF2B5EF4-FFF2-40B4-BE49-F238E27FC236}">
                  <a16:creationId xmlns:a16="http://schemas.microsoft.com/office/drawing/2014/main" id="{244DB127-2C6F-5B1B-5EF0-4764266D53F9}"/>
                </a:ext>
              </a:extLst>
            </p:cNvPr>
            <p:cNvGraphicFramePr/>
            <p:nvPr>
              <p:extLst>
                <p:ext uri="{D42A27DB-BD31-4B8C-83A1-F6EECF244321}">
                  <p14:modId xmlns:p14="http://schemas.microsoft.com/office/powerpoint/2010/main" val="333297817"/>
                </p:ext>
              </p:extLst>
            </p:nvPr>
          </p:nvGraphicFramePr>
          <p:xfrm>
            <a:off x="13688292" y="5166784"/>
            <a:ext cx="4658815" cy="3634900"/>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1">
              <a:extLst>
                <a:ext uri="{FF2B5EF4-FFF2-40B4-BE49-F238E27FC236}">
                  <a16:creationId xmlns:a16="http://schemas.microsoft.com/office/drawing/2014/main" id="{0CCD9DDC-0BB2-0EA8-6261-4A0E160D90F8}"/>
                </a:ext>
              </a:extLst>
            </p:cNvPr>
            <p:cNvSpPr txBox="1"/>
            <p:nvPr/>
          </p:nvSpPr>
          <p:spPr>
            <a:xfrm>
              <a:off x="14893535" y="8522764"/>
              <a:ext cx="1524000" cy="381000"/>
            </a:xfrm>
            <a:prstGeom prst="rect">
              <a:avLst/>
            </a:prstGeom>
          </p:spPr>
          <p:txBody>
            <a:bodyPr wrap="square"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dirty="0"/>
                <a:t>Q1 </a:t>
              </a:r>
            </a:p>
            <a:p>
              <a:pPr algn="ctr"/>
              <a:r>
                <a:rPr lang="en-US" sz="2200" dirty="0"/>
                <a:t>FY25</a:t>
              </a:r>
            </a:p>
          </p:txBody>
        </p:sp>
        <p:sp>
          <p:nvSpPr>
            <p:cNvPr id="38" name="TextBox 1">
              <a:extLst>
                <a:ext uri="{FF2B5EF4-FFF2-40B4-BE49-F238E27FC236}">
                  <a16:creationId xmlns:a16="http://schemas.microsoft.com/office/drawing/2014/main" id="{7BD87B15-20AC-B663-A6CB-2E4CDB361490}"/>
                </a:ext>
              </a:extLst>
            </p:cNvPr>
            <p:cNvSpPr txBox="1"/>
            <p:nvPr/>
          </p:nvSpPr>
          <p:spPr>
            <a:xfrm>
              <a:off x="16610522" y="8570672"/>
              <a:ext cx="1524000" cy="380999"/>
            </a:xfrm>
            <a:prstGeom prst="rect">
              <a:avLst/>
            </a:prstGeom>
          </p:spPr>
          <p:txBody>
            <a:bodyPr wrap="square"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dirty="0"/>
                <a:t>Q1</a:t>
              </a:r>
            </a:p>
            <a:p>
              <a:pPr algn="ctr"/>
              <a:r>
                <a:rPr lang="en-US" sz="2200" dirty="0"/>
                <a:t>FY26</a:t>
              </a:r>
            </a:p>
          </p:txBody>
        </p:sp>
      </p:grpSp>
      <p:cxnSp>
        <p:nvCxnSpPr>
          <p:cNvPr id="39" name="Straight Connector 38">
            <a:extLst>
              <a:ext uri="{FF2B5EF4-FFF2-40B4-BE49-F238E27FC236}">
                <a16:creationId xmlns:a16="http://schemas.microsoft.com/office/drawing/2014/main" id="{631002AB-786D-2F42-7E4E-3CD8E48A94D6}"/>
              </a:ext>
            </a:extLst>
          </p:cNvPr>
          <p:cNvCxnSpPr/>
          <p:nvPr/>
        </p:nvCxnSpPr>
        <p:spPr>
          <a:xfrm>
            <a:off x="2739446" y="13441828"/>
            <a:ext cx="296846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6"/>
          <p:cNvSpPr txBox="1">
            <a:spLocks noGrp="1"/>
          </p:cNvSpPr>
          <p:nvPr>
            <p:ph type="title"/>
          </p:nvPr>
        </p:nvSpPr>
        <p:spPr>
          <a:xfrm>
            <a:off x="1346199" y="1480782"/>
            <a:ext cx="18939042"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FREE CASH FLOW AND DEBT</a:t>
            </a:r>
            <a:endParaRPr sz="6600" b="0">
              <a:latin typeface="Oswald SemiBold"/>
              <a:ea typeface="Oswald SemiBold"/>
              <a:cs typeface="Oswald SemiBold"/>
              <a:sym typeface="Oswald SemiBold"/>
            </a:endParaRPr>
          </a:p>
        </p:txBody>
      </p:sp>
      <p:graphicFrame>
        <p:nvGraphicFramePr>
          <p:cNvPr id="15" name="Chart 14">
            <a:extLst>
              <a:ext uri="{FF2B5EF4-FFF2-40B4-BE49-F238E27FC236}">
                <a16:creationId xmlns:a16="http://schemas.microsoft.com/office/drawing/2014/main" id="{FD654922-6018-76B3-B7F5-5DC4D7B52D60}"/>
              </a:ext>
            </a:extLst>
          </p:cNvPr>
          <p:cNvGraphicFramePr/>
          <p:nvPr>
            <p:extLst>
              <p:ext uri="{D42A27DB-BD31-4B8C-83A1-F6EECF244321}">
                <p14:modId xmlns:p14="http://schemas.microsoft.com/office/powerpoint/2010/main" val="383123072"/>
              </p:ext>
            </p:extLst>
          </p:nvPr>
        </p:nvGraphicFramePr>
        <p:xfrm>
          <a:off x="7596972" y="3937347"/>
          <a:ext cx="9193229" cy="7006235"/>
        </p:xfrm>
        <a:graphic>
          <a:graphicData uri="http://schemas.openxmlformats.org/drawingml/2006/chart">
            <c:chart xmlns:c="http://schemas.openxmlformats.org/drawingml/2006/chart" xmlns:r="http://schemas.openxmlformats.org/officeDocument/2006/relationships" r:id="rId3"/>
          </a:graphicData>
        </a:graphic>
      </p:graphicFrame>
      <p:sp>
        <p:nvSpPr>
          <p:cNvPr id="16" name="Google Shape;1142;p16">
            <a:extLst>
              <a:ext uri="{FF2B5EF4-FFF2-40B4-BE49-F238E27FC236}">
                <a16:creationId xmlns:a16="http://schemas.microsoft.com/office/drawing/2014/main" id="{939D791A-A977-3E5C-C463-B541272FE216}"/>
              </a:ext>
            </a:extLst>
          </p:cNvPr>
          <p:cNvSpPr txBox="1"/>
          <p:nvPr/>
        </p:nvSpPr>
        <p:spPr>
          <a:xfrm>
            <a:off x="7509912" y="10943582"/>
            <a:ext cx="9530652" cy="368681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50000"/>
              </a:lnSpc>
              <a:spcBef>
                <a:spcPts val="360"/>
              </a:spcBef>
              <a:spcAft>
                <a:spcPts val="0"/>
              </a:spcAft>
              <a:buClr>
                <a:srgbClr val="000000"/>
              </a:buClr>
              <a:buSzPts val="2400"/>
              <a:buFont typeface="Proxima Nova"/>
              <a:buNone/>
              <a:tabLst/>
              <a:defRPr/>
            </a:pPr>
            <a:r>
              <a:rPr kumimoji="0" lang="en-US" sz="2800" b="0" i="0" u="none" strike="noStrike" kern="0" cap="none" spc="0" normalizeH="0" baseline="0" noProof="0" dirty="0">
                <a:ln>
                  <a:noFill/>
                </a:ln>
                <a:solidFill>
                  <a:srgbClr val="000000"/>
                </a:solidFill>
                <a:effectLst/>
                <a:uLnTx/>
                <a:uFillTx/>
                <a:latin typeface="Montserrat"/>
                <a:ea typeface="Montserrat"/>
                <a:cs typeface="Montserrat"/>
                <a:sym typeface="Montserrat"/>
              </a:rPr>
              <a:t>Reduced overall debt to $</a:t>
            </a:r>
            <a:r>
              <a:rPr lang="en-US" sz="2800" dirty="0">
                <a:latin typeface="Montserrat"/>
                <a:ea typeface="Montserrat"/>
                <a:cs typeface="Montserrat"/>
                <a:sym typeface="Montserrat"/>
              </a:rPr>
              <a:t>295</a:t>
            </a:r>
            <a:r>
              <a:rPr kumimoji="0" lang="en-US" sz="2800" b="0" i="0" u="none" strike="noStrike" kern="0" cap="none" spc="0" normalizeH="0" baseline="0" noProof="0" dirty="0">
                <a:ln>
                  <a:noFill/>
                </a:ln>
                <a:solidFill>
                  <a:srgbClr val="000000"/>
                </a:solidFill>
                <a:effectLst/>
                <a:uLnTx/>
                <a:uFillTx/>
                <a:latin typeface="Montserrat"/>
                <a:ea typeface="Montserrat"/>
                <a:cs typeface="Montserrat"/>
                <a:sym typeface="Montserrat"/>
              </a:rPr>
              <a:t>MM in Q1 FY2026</a:t>
            </a:r>
          </a:p>
        </p:txBody>
      </p:sp>
    </p:spTree>
    <p:extLst>
      <p:ext uri="{BB962C8B-B14F-4D97-AF65-F5344CB8AC3E}">
        <p14:creationId xmlns:p14="http://schemas.microsoft.com/office/powerpoint/2010/main" val="241188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8"/>
          <p:cNvSpPr txBox="1">
            <a:spLocks noGrp="1"/>
          </p:cNvSpPr>
          <p:nvPr>
            <p:ph type="title"/>
          </p:nvPr>
        </p:nvSpPr>
        <p:spPr>
          <a:xfrm>
            <a:off x="939695" y="8101591"/>
            <a:ext cx="17740191" cy="46268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0"/>
              <a:buFont typeface="Bebas Neue"/>
              <a:buNone/>
            </a:pPr>
            <a:r>
              <a:rPr lang="en-US" sz="12000" b="0">
                <a:latin typeface="Oswald SemiBold"/>
                <a:ea typeface="Oswald SemiBold"/>
                <a:cs typeface="Oswald SemiBold"/>
                <a:sym typeface="Oswald SemiBold"/>
              </a:rPr>
              <a:t>APPENDIX</a:t>
            </a:r>
            <a:endParaRPr b="0">
              <a:latin typeface="Oswald SemiBold"/>
              <a:ea typeface="Oswald SemiBold"/>
              <a:cs typeface="Oswald SemiBold"/>
              <a:sym typeface="Oswald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20"/>
          <p:cNvSpPr txBox="1">
            <a:spLocks noGrp="1"/>
          </p:cNvSpPr>
          <p:nvPr>
            <p:ph type="title"/>
          </p:nvPr>
        </p:nvSpPr>
        <p:spPr>
          <a:xfrm>
            <a:off x="1346199" y="1480781"/>
            <a:ext cx="18939042" cy="2655789"/>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ADJUSTED EBITDA</a:t>
            </a:r>
            <a:r>
              <a:rPr lang="en-US" sz="6600" b="0" baseline="30000">
                <a:latin typeface="Oswald SemiBold"/>
                <a:ea typeface="Oswald SemiBold"/>
                <a:cs typeface="Oswald SemiBold"/>
                <a:sym typeface="Oswald SemiBold"/>
              </a:rPr>
              <a:t>1</a:t>
            </a:r>
            <a:br>
              <a:rPr lang="en-US" sz="6600" b="0">
                <a:latin typeface="Oswald SemiBold"/>
                <a:ea typeface="Oswald SemiBold"/>
                <a:cs typeface="Oswald SemiBold"/>
                <a:sym typeface="Oswald SemiBold"/>
              </a:rPr>
            </a:br>
            <a:r>
              <a:rPr lang="en-US" sz="6600" b="0">
                <a:latin typeface="Oswald SemiBold"/>
                <a:ea typeface="Oswald SemiBold"/>
                <a:cs typeface="Oswald SemiBold"/>
                <a:sym typeface="Oswald SemiBold"/>
              </a:rPr>
              <a:t>(NON-GAAP) RECONCILIATION</a:t>
            </a:r>
            <a:endParaRPr b="0">
              <a:latin typeface="Oswald SemiBold"/>
              <a:ea typeface="Oswald SemiBold"/>
              <a:cs typeface="Oswald SemiBold"/>
              <a:sym typeface="Oswald SemiBold"/>
            </a:endParaRPr>
          </a:p>
        </p:txBody>
      </p:sp>
      <p:pic>
        <p:nvPicPr>
          <p:cNvPr id="4" name="Picture 3">
            <a:extLst>
              <a:ext uri="{FF2B5EF4-FFF2-40B4-BE49-F238E27FC236}">
                <a16:creationId xmlns:a16="http://schemas.microsoft.com/office/drawing/2014/main" id="{21443965-DC1A-4708-FACA-CBB4AA3C5DEE}"/>
              </a:ext>
            </a:extLst>
          </p:cNvPr>
          <p:cNvPicPr>
            <a:picLocks noChangeAspect="1"/>
          </p:cNvPicPr>
          <p:nvPr/>
        </p:nvPicPr>
        <p:blipFill>
          <a:blip r:embed="rId3"/>
          <a:stretch>
            <a:fillRect/>
          </a:stretch>
        </p:blipFill>
        <p:spPr>
          <a:xfrm>
            <a:off x="1346199" y="3783196"/>
            <a:ext cx="22146014" cy="61901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1"/>
          <p:cNvSpPr txBox="1">
            <a:spLocks noGrp="1"/>
          </p:cNvSpPr>
          <p:nvPr>
            <p:ph type="title"/>
          </p:nvPr>
        </p:nvSpPr>
        <p:spPr>
          <a:xfrm>
            <a:off x="1346199" y="1480782"/>
            <a:ext cx="14634030" cy="2612248"/>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FREE CASH FLOW</a:t>
            </a:r>
            <a:r>
              <a:rPr lang="en-US" sz="6600" b="0" baseline="30000">
                <a:latin typeface="Oswald SemiBold"/>
                <a:ea typeface="Oswald SemiBold"/>
                <a:cs typeface="Oswald SemiBold"/>
                <a:sym typeface="Oswald SemiBold"/>
              </a:rPr>
              <a:t>1</a:t>
            </a:r>
            <a:br>
              <a:rPr lang="en-US" sz="6600" b="0">
                <a:latin typeface="Oswald SemiBold"/>
                <a:ea typeface="Oswald SemiBold"/>
                <a:cs typeface="Oswald SemiBold"/>
                <a:sym typeface="Oswald SemiBold"/>
              </a:rPr>
            </a:br>
            <a:r>
              <a:rPr lang="en-US" sz="6600" b="0">
                <a:latin typeface="Oswald SemiBold"/>
                <a:ea typeface="Oswald SemiBold"/>
                <a:cs typeface="Oswald SemiBold"/>
                <a:sym typeface="Oswald SemiBold"/>
              </a:rPr>
              <a:t>(NON-GAAP) RECONCILIATION</a:t>
            </a:r>
            <a:endParaRPr b="0">
              <a:latin typeface="Oswald SemiBold"/>
              <a:ea typeface="Oswald SemiBold"/>
              <a:cs typeface="Oswald SemiBold"/>
              <a:sym typeface="Oswald SemiBold"/>
            </a:endParaRPr>
          </a:p>
        </p:txBody>
      </p:sp>
      <p:pic>
        <p:nvPicPr>
          <p:cNvPr id="4" name="Picture 3">
            <a:extLst>
              <a:ext uri="{FF2B5EF4-FFF2-40B4-BE49-F238E27FC236}">
                <a16:creationId xmlns:a16="http://schemas.microsoft.com/office/drawing/2014/main" id="{C0A7E1F4-F48B-573C-0A35-12FBB5FC1C91}"/>
              </a:ext>
            </a:extLst>
          </p:cNvPr>
          <p:cNvPicPr>
            <a:picLocks noChangeAspect="1"/>
          </p:cNvPicPr>
          <p:nvPr/>
        </p:nvPicPr>
        <p:blipFill>
          <a:blip r:embed="rId3"/>
          <a:stretch>
            <a:fillRect/>
          </a:stretch>
        </p:blipFill>
        <p:spPr>
          <a:xfrm>
            <a:off x="1346198" y="3892624"/>
            <a:ext cx="22071633" cy="41030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22"/>
          <p:cNvSpPr txBox="1">
            <a:spLocks noGrp="1"/>
          </p:cNvSpPr>
          <p:nvPr>
            <p:ph type="title"/>
          </p:nvPr>
        </p:nvSpPr>
        <p:spPr>
          <a:xfrm>
            <a:off x="5597149" y="6758192"/>
            <a:ext cx="12765741" cy="376637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0"/>
              <a:buFont typeface="Bebas Neue"/>
              <a:buNone/>
            </a:pPr>
            <a:r>
              <a:rPr lang="en-US" b="0">
                <a:latin typeface="Oswald SemiBold"/>
                <a:ea typeface="Oswald SemiBold"/>
                <a:cs typeface="Oswald SemiBold"/>
                <a:sym typeface="Oswald SemiBold"/>
              </a:rPr>
              <a:t>THANK YOU</a:t>
            </a:r>
            <a:endParaRPr b="0">
              <a:latin typeface="Oswald SemiBold"/>
              <a:ea typeface="Oswald SemiBold"/>
              <a:cs typeface="Oswald SemiBold"/>
              <a:sym typeface="Oswal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
          <p:cNvSpPr txBox="1">
            <a:spLocks noGrp="1"/>
          </p:cNvSpPr>
          <p:nvPr>
            <p:ph type="title"/>
          </p:nvPr>
        </p:nvSpPr>
        <p:spPr>
          <a:xfrm>
            <a:off x="1346199" y="1480782"/>
            <a:ext cx="20406896"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DISCLAIMERS AND CAUTIONARY STATEMENTS</a:t>
            </a:r>
            <a:endParaRPr b="0">
              <a:latin typeface="Oswald SemiBold"/>
              <a:ea typeface="Oswald SemiBold"/>
              <a:cs typeface="Oswald SemiBold"/>
              <a:sym typeface="Oswald SemiBold"/>
            </a:endParaRPr>
          </a:p>
        </p:txBody>
      </p:sp>
      <p:sp>
        <p:nvSpPr>
          <p:cNvPr id="932" name="Google Shape;932;p3"/>
          <p:cNvSpPr txBox="1"/>
          <p:nvPr/>
        </p:nvSpPr>
        <p:spPr>
          <a:xfrm>
            <a:off x="1346199" y="3408396"/>
            <a:ext cx="22524454" cy="105259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a:solidFill>
                <a:srgbClr val="20271E"/>
              </a:solidFill>
              <a:latin typeface="Proxima Nova Rg"/>
              <a:ea typeface="Proxima Nova Rg"/>
              <a:cs typeface="Proxima Nova Rg"/>
              <a:sym typeface="Proxima Nova"/>
            </a:endParaRPr>
          </a:p>
        </p:txBody>
      </p:sp>
      <p:sp>
        <p:nvSpPr>
          <p:cNvPr id="933" name="Google Shape;933;p3"/>
          <p:cNvSpPr txBox="1"/>
          <p:nvPr/>
        </p:nvSpPr>
        <p:spPr>
          <a:xfrm>
            <a:off x="1346198" y="3408396"/>
            <a:ext cx="21694777" cy="118647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000" b="1" dirty="0">
                <a:solidFill>
                  <a:schemeClr val="dk1"/>
                </a:solidFill>
                <a:latin typeface="Montserrat" panose="00000500000000000000" pitchFamily="2" charset="0"/>
                <a:ea typeface="Montserrat"/>
                <a:cs typeface="Montserrat"/>
                <a:sym typeface="Montserrat"/>
              </a:rPr>
              <a:t>Forward-Looking Information (2/4)</a:t>
            </a:r>
            <a:endParaRPr sz="2000" dirty="0">
              <a:solidFill>
                <a:schemeClr val="dk1"/>
              </a:solidFill>
              <a:latin typeface="Montserrat" panose="00000500000000000000" pitchFamily="2" charset="0"/>
              <a:ea typeface="Montserrat"/>
              <a:cs typeface="Montserrat"/>
              <a:sym typeface="Montserrat"/>
            </a:endParaRPr>
          </a:p>
          <a:p>
            <a:pPr algn="just"/>
            <a:endParaRPr lang="en-US" sz="2000" dirty="0">
              <a:effectLst/>
              <a:latin typeface="Montserrat" panose="00000500000000000000" pitchFamily="2" charset="0"/>
              <a:ea typeface="Symbol" panose="05050102010706020507" pitchFamily="18" charset="2"/>
              <a:cs typeface="Symbol" panose="05050102010706020507" pitchFamily="18" charset="2"/>
            </a:endParaRPr>
          </a:p>
          <a:p>
            <a:pPr algn="just"/>
            <a:r>
              <a:rPr lang="en-US" sz="2000" dirty="0">
                <a:latin typeface="Montserrat" panose="00000500000000000000" pitchFamily="2" charset="0"/>
                <a:ea typeface="Symbol" panose="05050102010706020507" pitchFamily="18" charset="2"/>
                <a:cs typeface="Symbol" panose="05050102010706020507" pitchFamily="18" charset="2"/>
              </a:rPr>
              <a:t>the ongoing impact of the legalization of additional cannabis product types and forms for adult-use in Canada, including federal, provincial, territorial and municipal regulations pertaining thereto, the related timing and impact thereof and our intentions to participate in such markets; the ongoing impact of developing provincial, state, territorial and municipal regulations pertaining to the sale and distribution of cannabis, the related timing and impact thereof, as well as the restrictions on federally regulated cannabis producers participating in certain retail markets and our intentions to participate in such markets to the extent permissible; the timing and nature of legislative changes in the U.S. regarding the regulation of cannabis including tetrahydrocannabinol (“THC”); the future performance of our business and operations; our competitive advantages and business strategies; the competitive conditions of the industry; the expected growth in the number of customers using our products; expectations regarding revenues, expenses and anticipated cash needs; expectations regarding cash flow, liquidity and sources of funding; expectations regarding capital expenditures; the expansion of our production and manufacturing, the costs and timing associated therewith and the receipt of applicable production and sale licenses; expectations with respect to our growing, production and supply chain capacities; expectations regarding the resolution of litigation and other legal and regulatory proceedings, reviews and investigations; expectations with respect to future production costs; expectations with respect to future sales and distribution channels and networks; the expected methods to be used to distribute and sell our products; our future product offerings; the anticipated future gross margins of our operations; accounting standards and estimates; expectations regarding our distribution network; expectations regarding the costs and benefits associated with our contracts and agreements with third parties, including under our third-party supply and manufacturing agreements; our ability to comply with the listing requirements of the Nasdaq Stock Market LLC and the Toronto Stock Exchange; and expectations on price changes for products in cannabis markets.</a:t>
            </a:r>
          </a:p>
          <a:p>
            <a:pPr algn="just"/>
            <a:endParaRPr lang="en-US" sz="2000" dirty="0">
              <a:latin typeface="Montserrat" panose="00000500000000000000" pitchFamily="2" charset="0"/>
              <a:ea typeface="Symbol" panose="05050102010706020507" pitchFamily="18" charset="2"/>
              <a:cs typeface="Symbol" panose="05050102010706020507" pitchFamily="18" charset="2"/>
            </a:endParaRPr>
          </a:p>
          <a:p>
            <a:pPr algn="just"/>
            <a:r>
              <a:rPr lang="en-US" sz="2000" dirty="0">
                <a:latin typeface="Montserrat" panose="00000500000000000000" pitchFamily="2" charset="0"/>
                <a:ea typeface="Symbol" panose="05050102010706020507" pitchFamily="18" charset="2"/>
                <a:cs typeface="Symbol" panose="05050102010706020507" pitchFamily="18" charset="2"/>
              </a:rPr>
              <a:t>Certain of the forward-looking statements contained herein concerning the industries in which we conduct our business are based on estimates prepared by us using data from publicly available governmental sources, market research, industry analysis and on assumptions based on data and knowledge of these industries, which we believe to be reasonable. However, although generally indicative of relative market positions, market shares and performance characteristics, such data is inherently imprecise. The industries in which we conduct our business involve risks and uncertainties that are subject to change based on various factors, which are described further below.</a:t>
            </a:r>
          </a:p>
          <a:p>
            <a:pPr algn="just"/>
            <a:endParaRPr lang="en-US" sz="2000" dirty="0">
              <a:latin typeface="Montserrat" panose="00000500000000000000" pitchFamily="2" charset="0"/>
              <a:ea typeface="Symbol" panose="05050102010706020507" pitchFamily="18" charset="2"/>
              <a:cs typeface="Symbol" panose="05050102010706020507" pitchFamily="18" charset="2"/>
            </a:endParaRPr>
          </a:p>
          <a:p>
            <a:pPr algn="just"/>
            <a:r>
              <a:rPr lang="en-US" sz="2000" dirty="0">
                <a:latin typeface="Montserrat" panose="00000500000000000000" pitchFamily="2" charset="0"/>
                <a:ea typeface="Symbol" panose="05050102010706020507" pitchFamily="18" charset="2"/>
                <a:cs typeface="Symbol" panose="05050102010706020507" pitchFamily="18" charset="2"/>
              </a:rPr>
              <a:t>The forward-looking statements contained herein are based upon certain material assumptions , including: (</a:t>
            </a:r>
            <a:r>
              <a:rPr lang="en-US" sz="2000" dirty="0" err="1">
                <a:latin typeface="Montserrat" panose="00000500000000000000" pitchFamily="2" charset="0"/>
                <a:ea typeface="Symbol" panose="05050102010706020507" pitchFamily="18" charset="2"/>
                <a:cs typeface="Symbol" panose="05050102010706020507" pitchFamily="18" charset="2"/>
              </a:rPr>
              <a:t>i</a:t>
            </a:r>
            <a:r>
              <a:rPr lang="en-US" sz="2000" dirty="0">
                <a:latin typeface="Montserrat" panose="00000500000000000000" pitchFamily="2" charset="0"/>
                <a:ea typeface="Symbol" panose="05050102010706020507" pitchFamily="18" charset="2"/>
                <a:cs typeface="Symbol" panose="05050102010706020507" pitchFamily="18" charset="2"/>
              </a:rPr>
              <a:t>) management’s perceptions of historical trends, current conditions and expected future developments; (ii) our ability to generate cash flow from operations; (iii) general economic, financial market, regulatory and political conditions in which we operate; (iv) the production and manufacturing capabilities and output from our facilities, strategic alliances and equity investments; (v) consumer interest in our products; (vi) competition; (vii) anticipated and unanticipated costs; (viii) government regulation of our activities and products including but not limited to the areas of taxation and environmental protection; (ix) the timely receipt of any required regulatory authorizations, approvals, consents, permits and/or licenses; (x) our ability to obtain qualified staff, equipment and services in a timely and cost-efficient manner; (xi) our ability to conduct operations in a safe, efficient and effective manner; (xii) our ability to realize anticipated benefits, synergies or generate revenue, profits or value from our recent acquisitions into our existing operations; and (xiii) other considerations that management believes to be appropriate in the circumstances. While our management considers these assumptions to be reasonable based on information currently available to management, there is no assurance that such expectations will prove to be correct. Financial outlooks, as with forward-looking statements generally, are, without limitation, based on the assumptions and subject to various risks as set out herein. Our actual financial position and results of operations may differ materially from management’s current expectations.</a:t>
            </a:r>
          </a:p>
          <a:p>
            <a:pPr algn="just"/>
            <a:endParaRPr lang="en-US" sz="2000" dirty="0">
              <a:latin typeface="Montserrat" panose="00000500000000000000" pitchFamily="2" charset="0"/>
              <a:ea typeface="Symbol" panose="05050102010706020507" pitchFamily="18" charset="2"/>
              <a:cs typeface="Symbol" panose="05050102010706020507" pitchFamily="18" charset="2"/>
            </a:endParaRPr>
          </a:p>
          <a:p>
            <a:pPr algn="just"/>
            <a:endParaRPr lang="en-US" sz="2000" dirty="0">
              <a:latin typeface="Montserrat" panose="00000500000000000000" pitchFamily="2" charset="0"/>
              <a:ea typeface="Symbol" panose="05050102010706020507" pitchFamily="18" charset="2"/>
              <a:cs typeface="Symbol" panose="05050102010706020507" pitchFamily="18" charset="2"/>
            </a:endParaRPr>
          </a:p>
          <a:p>
            <a:pPr algn="just"/>
            <a:endParaRPr lang="en-US" sz="2000" dirty="0">
              <a:effectLst/>
              <a:latin typeface="Montserrat" panose="00000500000000000000" pitchFamily="2" charset="0"/>
              <a:ea typeface="Symbol" panose="05050102010706020507" pitchFamily="18" charset="2"/>
              <a:cs typeface="Symbol" panose="05050102010706020507" pitchFamily="18" charset="2"/>
            </a:endParaRPr>
          </a:p>
          <a:p>
            <a:pPr algn="just"/>
            <a:endParaRPr lang="en-US" sz="2000" dirty="0">
              <a:latin typeface="Montserrat" panose="00000500000000000000" pitchFamily="2"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48123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4"/>
          <p:cNvSpPr txBox="1">
            <a:spLocks noGrp="1"/>
          </p:cNvSpPr>
          <p:nvPr>
            <p:ph type="title"/>
          </p:nvPr>
        </p:nvSpPr>
        <p:spPr>
          <a:xfrm>
            <a:off x="1346199" y="1480782"/>
            <a:ext cx="20406896"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DISCLAIMERS AND CAUTIONARY STATEMENTS</a:t>
            </a:r>
            <a:endParaRPr b="0">
              <a:latin typeface="Oswald SemiBold"/>
              <a:ea typeface="Oswald SemiBold"/>
              <a:cs typeface="Oswald SemiBold"/>
              <a:sym typeface="Oswald SemiBold"/>
            </a:endParaRPr>
          </a:p>
        </p:txBody>
      </p:sp>
      <p:sp>
        <p:nvSpPr>
          <p:cNvPr id="939" name="Google Shape;939;p4"/>
          <p:cNvSpPr txBox="1"/>
          <p:nvPr/>
        </p:nvSpPr>
        <p:spPr>
          <a:xfrm>
            <a:off x="1346199" y="3408396"/>
            <a:ext cx="22524454" cy="105259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a:solidFill>
                <a:srgbClr val="20271E"/>
              </a:solidFill>
              <a:latin typeface="Proxima Nova Rg"/>
              <a:ea typeface="Proxima Nova Rg"/>
              <a:cs typeface="Proxima Nova Rg"/>
              <a:sym typeface="Proxima Nova"/>
            </a:endParaRPr>
          </a:p>
        </p:txBody>
      </p:sp>
      <p:sp>
        <p:nvSpPr>
          <p:cNvPr id="940" name="Google Shape;940;p4"/>
          <p:cNvSpPr txBox="1"/>
          <p:nvPr/>
        </p:nvSpPr>
        <p:spPr>
          <a:xfrm>
            <a:off x="1346199" y="3319613"/>
            <a:ext cx="21758100" cy="11002972"/>
          </a:xfrm>
          <a:prstGeom prst="rect">
            <a:avLst/>
          </a:prstGeom>
          <a:noFill/>
          <a:ln>
            <a:noFill/>
          </a:ln>
        </p:spPr>
        <p:txBody>
          <a:bodyPr spcFirstLastPara="1" wrap="square" lIns="91425" tIns="45700" rIns="91425" bIns="45700" anchor="t" anchorCtr="0">
            <a:spAutoFit/>
          </a:bodyPr>
          <a:lstStyle/>
          <a:p>
            <a:pPr algn="just">
              <a:spcAft>
                <a:spcPts val="600"/>
              </a:spcAft>
            </a:pPr>
            <a:r>
              <a:rPr lang="en-US" sz="2000" b="1" dirty="0">
                <a:solidFill>
                  <a:schemeClr val="dk1"/>
                </a:solidFill>
                <a:latin typeface="Montserrat" panose="00000500000000000000" pitchFamily="2" charset="0"/>
                <a:sym typeface="Montserrat"/>
              </a:rPr>
              <a:t>Forward-Looking Information (3/4)</a:t>
            </a:r>
            <a:endParaRPr lang="en-US" sz="2000" b="1" dirty="0">
              <a:solidFill>
                <a:schemeClr val="dk1"/>
              </a:solidFill>
              <a:latin typeface="Montserrat" panose="00000500000000000000" pitchFamily="2" charset="0"/>
            </a:endParaRPr>
          </a:p>
          <a:p>
            <a:pPr algn="just"/>
            <a:r>
              <a:rPr lang="en-US" sz="2000" dirty="0">
                <a:solidFill>
                  <a:schemeClr val="dk1"/>
                </a:solidFill>
                <a:latin typeface="Montserrat" panose="00000500000000000000" pitchFamily="2" charset="0"/>
                <a:ea typeface="Montserrat"/>
                <a:cs typeface="Montserrat"/>
                <a:sym typeface="Montserrat"/>
              </a:rPr>
              <a:t>By their nature, forward-looking statements are subject to inherent risks and uncertainties that may be general or specific and which give rise to the possibility that expectations, forecasts, predictions, projections or conclusions will not prove to be accurate, that assumptions may not be correct and that objectives, strategic goals and priorities will not be achieved. A variety of factors, including known and unknown risks, many of which are beyond our control, could cause actual results to differ materially from the forward-looking statements in this Presentation and other reports we file with, or furnish to, the Securities and Exchange Commission (the “SEC”) and other regulatory agencies and made by our directors, officers, other employees and other persons authorized to speak on our behalf. Such factors include, without limitation, our limited operating history; our ability to continue as a going concern; risks that we may be required to write down intangible assets, including goodwill, due to impairment; the adequacy of our capital resources and liquidity, including but not limited to, availability of sufficient cash flow to execute our business plan (either within the expected timeframe or at all); our ability to maintain an effective system of internal control; the diversion of management time on matters related to Canopy USA; the risks that the Trust’s future ownership interest in Canopy USA is not quantifiable, and the Trust may have significant ownership and influence over Canopy USA; the risks in the event that Acreage Holdings, Inc. (“Acreage”) cannot satisfy its debt obligations as they become due; volatility in and/or degradation of general economic, market, industry or business conditions; risks relating to the overall macroeconomic environment, which may impact customer spending, our costs and our margins, including tariffs (and related retaliatory measures), the levels of inflation, interest rates and trade policy; risks relating to the evolving regulatory landscape in the United States; risks relating to our current and future operations in emerging markets; compliance with applicable environmental, economic, health and safety, energy and other policies and regulations and in particular health concerns with respect to vaping and the use of cannabis products in vaping devices; risks and uncertainty regarding future product development; changes in regulatory requirements in relation to our business and products; our reliance on licenses issued by and contractual arrangements with various federal, state and provincial governmental authorities; inherent uncertainty associated with projections; future levels of revenues and the impact of increasing levels of competition; third-party manufacturing risks; third-party transportation risks; our exposure to risks related to an agricultural business, including wholesale price volatility and variable product quality; changes in laws, regulations and guidelines and our compliance with such laws, regulations and guidelines; risks relating to inventory write downs; risks relating to our ability to refinance debt as and when required on terms favorable to us and to comply with covenants contained in our debt facilities and debt instruments; risks associated with jointly owned investments; our ability to manage disruptions in credit markets or changes to our credit ratings; the success or timing of completion of ongoing or anticipated capital or maintenance projects; risks related to the integration of acquired businesses; the timing and manner of the legalization of cannabis in the United States; business strategies, growth opportunities and expected investment; counterparty risks and liquidity risks that may impact our ability to obtain loans and other credit facilities on favorable terms; the potential effects of judicial, regulatory or other proceedings, litigation or threatened litigation or proceedings, or reviews or investigations, on our business, financial condition, results of operations and cash flows; risks associated with divestment and restructuring; the anticipated effects of actions of third parties such as competitors, activist investors or federal, state, provincial, territorial or local regulatory authorities, self-regulatory organizations, plaintiffs in litigation or persons threatening litigation; consumer demand for cannabis products; the implementation and effectiveness of key personnel changes; risks related to stock exchange restrictions; risks related to the protection and enforcement of our intellectual property rights; the risks related to our exchangeable shares (the “Exchangeable Shares”) having different rights from the Canopy Shares and there may never be a trading market for the Exchangeable Shares; future levels of capital, environmental or maintenance expenditures, general and administrative and other expenses; risks related to finalization of the consideration payable by us for the acquisition by Canopy USA of the remaining interests in Jetty; and the factors discussed under the heading “Risk Factors” in the Company’s Annual Report on Form 10-K for the fiscal year ended March 31, 2025 (the “Form 10-K”) filed with the SEC and Canadian securities regulators. Readers are cautioned to consider these and other factors, uncertainties and potential events carefully and not to put undue reliance on forward-looking statements.</a:t>
            </a:r>
          </a:p>
          <a:p>
            <a:pPr algn="just"/>
            <a:endParaRPr lang="en-US" sz="2400" dirty="0">
              <a:solidFill>
                <a:schemeClr val="dk1"/>
              </a:solidFill>
              <a:latin typeface="+mn-lt"/>
            </a:endParaRPr>
          </a:p>
        </p:txBody>
      </p:sp>
    </p:spTree>
    <p:extLst>
      <p:ext uri="{BB962C8B-B14F-4D97-AF65-F5344CB8AC3E}">
        <p14:creationId xmlns:p14="http://schemas.microsoft.com/office/powerpoint/2010/main" val="232646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4"/>
          <p:cNvSpPr txBox="1">
            <a:spLocks noGrp="1"/>
          </p:cNvSpPr>
          <p:nvPr>
            <p:ph type="title"/>
          </p:nvPr>
        </p:nvSpPr>
        <p:spPr>
          <a:xfrm>
            <a:off x="1346199" y="1480782"/>
            <a:ext cx="20406896"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DISCLAIMERS AND CAUTIONARY STATEMENTS</a:t>
            </a:r>
            <a:endParaRPr b="0">
              <a:latin typeface="Oswald SemiBold"/>
              <a:ea typeface="Oswald SemiBold"/>
              <a:cs typeface="Oswald SemiBold"/>
              <a:sym typeface="Oswald SemiBold"/>
            </a:endParaRPr>
          </a:p>
        </p:txBody>
      </p:sp>
      <p:sp>
        <p:nvSpPr>
          <p:cNvPr id="939" name="Google Shape;939;p4"/>
          <p:cNvSpPr txBox="1"/>
          <p:nvPr/>
        </p:nvSpPr>
        <p:spPr>
          <a:xfrm>
            <a:off x="1346199" y="3408396"/>
            <a:ext cx="22524454" cy="105259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a:solidFill>
                <a:srgbClr val="20271E"/>
              </a:solidFill>
              <a:latin typeface="Proxima Nova Rg"/>
              <a:ea typeface="Proxima Nova Rg"/>
              <a:cs typeface="Proxima Nova Rg"/>
              <a:sym typeface="Proxima Nova"/>
            </a:endParaRPr>
          </a:p>
        </p:txBody>
      </p:sp>
      <p:sp>
        <p:nvSpPr>
          <p:cNvPr id="940" name="Google Shape;940;p4"/>
          <p:cNvSpPr txBox="1"/>
          <p:nvPr/>
        </p:nvSpPr>
        <p:spPr>
          <a:xfrm>
            <a:off x="1463850" y="3356625"/>
            <a:ext cx="21577126" cy="9140924"/>
          </a:xfrm>
          <a:prstGeom prst="rect">
            <a:avLst/>
          </a:prstGeom>
          <a:noFill/>
          <a:ln>
            <a:noFill/>
          </a:ln>
        </p:spPr>
        <p:txBody>
          <a:bodyPr spcFirstLastPara="1" wrap="square" lIns="91425" tIns="45700" rIns="91425" bIns="45700" anchor="t" anchorCtr="0">
            <a:spAutoFit/>
          </a:bodyPr>
          <a:lstStyle/>
          <a:p>
            <a:pPr algn="just">
              <a:spcAft>
                <a:spcPts val="600"/>
              </a:spcAft>
            </a:pPr>
            <a:r>
              <a:rPr lang="en-US" sz="2000" b="1" dirty="0">
                <a:solidFill>
                  <a:schemeClr val="dk1"/>
                </a:solidFill>
                <a:latin typeface="Montserrat" panose="00000500000000000000" pitchFamily="2" charset="0"/>
                <a:sym typeface="Montserrat"/>
              </a:rPr>
              <a:t>Forward-Looking Information (4/4)</a:t>
            </a:r>
          </a:p>
          <a:p>
            <a:pPr marL="0" marR="0" lvl="0" indent="0" algn="just" defTabSz="914400" rtl="0" eaLnBrk="1" fontAlgn="auto" latinLnBrk="0" hangingPunct="1">
              <a:lnSpc>
                <a:spcPct val="100000"/>
              </a:lnSpc>
              <a:spcBef>
                <a:spcPts val="0"/>
              </a:spcBef>
              <a:spcAft>
                <a:spcPts val="9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sym typeface="Arial"/>
              </a:rPr>
              <a:t>Forward-looking statements are provided for the purposes of assisting the reader in understanding our financial performance, financial position and cash flows as of and for periods ended on certain dates and to present information about management’s current expectations and plans relating to the future, and the reader is cautioned that the forward-looking statements may not be appropriate for any other purpose. While we believe that the assumptions and expectations reflected in the forward-looking statements are reasonable based on information currently available to management, there is no assurance that such assumptions and expectations will prove to have been correct. Forward-looking statements are made as of the date they are made and are based on the beliefs, estimates, expectations and opinions of management on that date. We undertake no obligation to update or revise any forward-looking statements, whether as a result of new information, estimates or opinions, future events or results or otherwise or to explain any material difference between subsequent actual events and such forward-looking statements, except as required by law. The forward-looking statements contained in this Presentation and other reports we file with, or furnish to, the SEC and other regulatory agencies and made by our directors, officers, other employees and other persons authorized to speak on our behalf are expressly qualified in their entirety by these cautionary statements.</a:t>
            </a:r>
          </a:p>
          <a:p>
            <a:pPr marL="0" marR="0" lvl="0" indent="0" algn="just" defTabSz="914400" rtl="0" eaLnBrk="1" fontAlgn="auto" latinLnBrk="0" hangingPunct="1">
              <a:lnSpc>
                <a:spcPct val="100000"/>
              </a:lnSpc>
              <a:spcBef>
                <a:spcPts val="0"/>
              </a:spcBef>
              <a:spcAft>
                <a:spcPts val="9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sym typeface="Arial"/>
              </a:rPr>
              <a:t>All financial information in this Presentation is reported in Canadian dollars unless otherwise indicated.</a:t>
            </a:r>
          </a:p>
          <a:p>
            <a:pPr algn="just"/>
            <a:endParaRPr lang="en-CA" sz="2000" b="1" dirty="0">
              <a:latin typeface="Montserrat" panose="00000500000000000000" pitchFamily="2" charset="0"/>
              <a:ea typeface="Times New Roman" panose="02020603050405020304" pitchFamily="18" charset="0"/>
              <a:cs typeface="Arial" panose="020B0604020202020204" pitchFamily="34" charset="0"/>
            </a:endParaRPr>
          </a:p>
          <a:p>
            <a:pPr algn="just"/>
            <a:r>
              <a:rPr lang="en-CA" sz="2000" b="1" dirty="0">
                <a:latin typeface="Montserrat" panose="00000500000000000000" pitchFamily="2" charset="0"/>
                <a:ea typeface="Times New Roman" panose="02020603050405020304" pitchFamily="18" charset="0"/>
                <a:cs typeface="Arial" panose="020B0604020202020204" pitchFamily="34" charset="0"/>
              </a:rPr>
              <a:t>Change in Reportable Segments</a:t>
            </a:r>
          </a:p>
          <a:p>
            <a:pPr algn="just"/>
            <a:endParaRPr lang="en-US" sz="2000" dirty="0">
              <a:latin typeface="Montserrat" panose="00000500000000000000" pitchFamily="2" charset="0"/>
              <a:ea typeface="Times New Roman" panose="02020603050405020304" pitchFamily="18" charset="0"/>
              <a:cs typeface="Times New Roman" panose="02020603050405020304" pitchFamily="18" charset="0"/>
            </a:endParaRPr>
          </a:p>
          <a:p>
            <a:pPr algn="just"/>
            <a:r>
              <a:rPr lang="en-US" sz="2000" dirty="0">
                <a:latin typeface="Montserrat" panose="00000500000000000000" pitchFamily="2" charset="0"/>
                <a:ea typeface="Times New Roman" panose="02020603050405020304" pitchFamily="18" charset="0"/>
                <a:cs typeface="Arial" panose="020B0604020202020204" pitchFamily="34" charset="0"/>
              </a:rPr>
              <a:t>As of the three months ended June 30, 2025, the Company began reporting its financial results for the following two reportable segments: Cannabis - includes the global production, distribution and sale of a diverse range of cannabis and cannabis-related products. Sales in Canada are pursuant to the </a:t>
            </a:r>
            <a:r>
              <a:rPr lang="en-US" sz="2000" i="1" dirty="0">
                <a:latin typeface="Montserrat" panose="00000500000000000000" pitchFamily="2" charset="0"/>
                <a:ea typeface="Times New Roman" panose="02020603050405020304" pitchFamily="18" charset="0"/>
                <a:cs typeface="Arial" panose="020B0604020202020204" pitchFamily="34" charset="0"/>
              </a:rPr>
              <a:t>Cannabis Act</a:t>
            </a:r>
            <a:r>
              <a:rPr lang="en-US" sz="2000" dirty="0">
                <a:latin typeface="Montserrat" panose="00000500000000000000" pitchFamily="2" charset="0"/>
                <a:ea typeface="Times New Roman" panose="02020603050405020304" pitchFamily="18" charset="0"/>
                <a:cs typeface="Arial" panose="020B0604020202020204" pitchFamily="34" charset="0"/>
              </a:rPr>
              <a:t>, while international sales are pursuant to applicable international legislation, regulations and permits; and Storz &amp; Bickel - includes the production, distribution and sale of vaporizers and accessories.</a:t>
            </a:r>
          </a:p>
          <a:p>
            <a:pPr algn="just"/>
            <a:endParaRPr lang="en-US" sz="2000" dirty="0">
              <a:latin typeface="Montserrat" panose="00000500000000000000" pitchFamily="2" charset="0"/>
              <a:ea typeface="Times New Roman" panose="02020603050405020304" pitchFamily="18" charset="0"/>
              <a:cs typeface="Arial" panose="020B0604020202020204" pitchFamily="34" charset="0"/>
            </a:endParaRPr>
          </a:p>
          <a:p>
            <a:pPr algn="just"/>
            <a:r>
              <a:rPr lang="en-US" sz="2000" dirty="0">
                <a:latin typeface="Montserrat" panose="00000500000000000000" pitchFamily="2" charset="0"/>
                <a:ea typeface="Times New Roman" panose="02020603050405020304" pitchFamily="18" charset="0"/>
                <a:cs typeface="Arial" panose="020B0604020202020204" pitchFamily="34" charset="0"/>
              </a:rPr>
              <a:t>Information regarding segment net revenue and segment gross margin (as the measure of segment profit or loss) for the comparative periods has been restated to reflect the reportable segment changes.</a:t>
            </a:r>
          </a:p>
          <a:p>
            <a:pPr algn="just"/>
            <a:endParaRPr lang="en-CA" sz="2000" b="1" dirty="0">
              <a:latin typeface="Montserrat" panose="00000500000000000000" pitchFamily="2" charset="0"/>
              <a:ea typeface="Times New Roman" panose="02020603050405020304" pitchFamily="18" charset="0"/>
              <a:cs typeface="Arial" panose="020B0604020202020204" pitchFamily="34" charset="0"/>
            </a:endParaRPr>
          </a:p>
          <a:p>
            <a:pPr algn="just"/>
            <a:r>
              <a:rPr lang="en-CA" sz="2000" b="1" dirty="0">
                <a:latin typeface="Montserrat" panose="00000500000000000000" pitchFamily="2" charset="0"/>
                <a:ea typeface="Times New Roman" panose="02020603050405020304" pitchFamily="18" charset="0"/>
                <a:cs typeface="Arial" panose="020B0604020202020204" pitchFamily="34" charset="0"/>
              </a:rPr>
              <a:t>Website References</a:t>
            </a:r>
          </a:p>
          <a:p>
            <a:pPr algn="just"/>
            <a:endParaRPr lang="en-US" sz="2400" dirty="0">
              <a:latin typeface="Montserrat" panose="00000500000000000000" pitchFamily="2" charset="0"/>
              <a:ea typeface="Times New Roman" panose="02020603050405020304" pitchFamily="18" charset="0"/>
              <a:cs typeface="Times New Roman" panose="02020603050405020304" pitchFamily="18" charset="0"/>
            </a:endParaRPr>
          </a:p>
          <a:p>
            <a:pPr algn="just"/>
            <a:r>
              <a:rPr lang="en-CA" sz="2000" dirty="0">
                <a:latin typeface="Montserrat" panose="00000500000000000000" pitchFamily="2" charset="0"/>
                <a:ea typeface="Times New Roman" panose="02020603050405020304" pitchFamily="18" charset="0"/>
                <a:cs typeface="Arial" panose="020B0604020202020204" pitchFamily="34" charset="0"/>
              </a:rPr>
              <a:t>References to information included on, or accessible through, websites do not constitute incorporation by reference of the information contained at or available through such websites, and you should not consider such information to be part of this Presentation.</a:t>
            </a:r>
            <a:endParaRPr lang="en-US" sz="2000" dirty="0">
              <a:solidFill>
                <a:schemeClr val="dk1"/>
              </a:solidFill>
              <a:sym typeface="Montserrat"/>
            </a:endParaRPr>
          </a:p>
          <a:p>
            <a:pPr algn="just"/>
            <a:endParaRPr lang="en-US" sz="2400" dirty="0">
              <a:solidFill>
                <a:schemeClr val="dk1"/>
              </a:solidFill>
              <a:latin typeface="+mn-l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
          <p:cNvSpPr txBox="1">
            <a:spLocks noGrp="1"/>
          </p:cNvSpPr>
          <p:nvPr>
            <p:ph type="title"/>
          </p:nvPr>
        </p:nvSpPr>
        <p:spPr>
          <a:xfrm>
            <a:off x="1346199" y="1480782"/>
            <a:ext cx="20406896" cy="1386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600"/>
              <a:buFont typeface="Bebas Neue"/>
              <a:buNone/>
            </a:pPr>
            <a:r>
              <a:rPr lang="en-US" sz="6600" b="0">
                <a:latin typeface="Oswald SemiBold"/>
                <a:ea typeface="Oswald SemiBold"/>
                <a:cs typeface="Oswald SemiBold"/>
                <a:sym typeface="Oswald SemiBold"/>
              </a:rPr>
              <a:t>NON-GAAP MEASURES</a:t>
            </a:r>
            <a:endParaRPr b="0">
              <a:latin typeface="Oswald SemiBold"/>
              <a:ea typeface="Oswald SemiBold"/>
              <a:cs typeface="Oswald SemiBold"/>
              <a:sym typeface="Oswald SemiBold"/>
            </a:endParaRPr>
          </a:p>
        </p:txBody>
      </p:sp>
      <p:sp>
        <p:nvSpPr>
          <p:cNvPr id="954" name="Google Shape;954;p6"/>
          <p:cNvSpPr txBox="1"/>
          <p:nvPr/>
        </p:nvSpPr>
        <p:spPr>
          <a:xfrm>
            <a:off x="1328402" y="3634240"/>
            <a:ext cx="21730369" cy="9483056"/>
          </a:xfrm>
          <a:prstGeom prst="rect">
            <a:avLst/>
          </a:prstGeom>
          <a:noFill/>
          <a:ln>
            <a:noFill/>
          </a:ln>
        </p:spPr>
        <p:txBody>
          <a:bodyPr spcFirstLastPara="1" wrap="square" lIns="91425" tIns="45700" rIns="91425" bIns="45700" anchor="t" anchorCtr="0">
            <a:noAutofit/>
          </a:bodyPr>
          <a:lstStyle/>
          <a:p>
            <a:pPr marL="0" marR="0" lvl="0" indent="0" algn="l" rtl="0">
              <a:lnSpc>
                <a:spcPct val="215000"/>
              </a:lnSpc>
              <a:spcBef>
                <a:spcPts val="0"/>
              </a:spcBef>
              <a:spcAft>
                <a:spcPts val="0"/>
              </a:spcAft>
              <a:buClr>
                <a:schemeClr val="dk1"/>
              </a:buClr>
              <a:buSzPts val="2000"/>
              <a:buFont typeface="Arial"/>
              <a:buNone/>
            </a:pPr>
            <a:endParaRPr sz="2000" b="0" i="0" u="none" strike="noStrike" cap="none">
              <a:solidFill>
                <a:srgbClr val="171216"/>
              </a:solidFill>
              <a:latin typeface="Proxima Nova Rg"/>
              <a:ea typeface="Proxima Nova Rg"/>
              <a:cs typeface="Proxima Nova Rg"/>
              <a:sym typeface="Proxima Nova"/>
            </a:endParaRPr>
          </a:p>
        </p:txBody>
      </p:sp>
      <p:sp>
        <p:nvSpPr>
          <p:cNvPr id="955" name="Google Shape;955;p6"/>
          <p:cNvSpPr txBox="1"/>
          <p:nvPr/>
        </p:nvSpPr>
        <p:spPr>
          <a:xfrm>
            <a:off x="1540895" y="3634240"/>
            <a:ext cx="20212200" cy="5632271"/>
          </a:xfrm>
          <a:prstGeom prst="rect">
            <a:avLst/>
          </a:prstGeom>
          <a:noFill/>
          <a:ln>
            <a:noFill/>
          </a:ln>
        </p:spPr>
        <p:txBody>
          <a:bodyPr spcFirstLastPara="1" wrap="square" lIns="91425" tIns="45700" rIns="91425" bIns="45700" anchor="t" anchorCtr="0">
            <a:spAutoFit/>
          </a:bodyPr>
          <a:lstStyle/>
          <a:p>
            <a:pPr marL="0" marR="0" algn="just">
              <a:spcBef>
                <a:spcPts val="0"/>
              </a:spcBef>
            </a:pPr>
            <a:r>
              <a:rPr lang="en-US" sz="2000" dirty="0">
                <a:effectLst/>
                <a:latin typeface="Montserrat" panose="00000500000000000000" pitchFamily="2" charset="0"/>
                <a:ea typeface="Times New Roman" panose="02020603050405020304" pitchFamily="18" charset="0"/>
                <a:cs typeface="Times New Roman" panose="02020603050405020304" pitchFamily="18" charset="0"/>
              </a:rPr>
              <a:t>Adjusted EBITDA is a non-GAAP measure used by management that is not defined by U.S. GAAP and may not be comparable to similar measures presented by other companies. Management believes Adjusted EBITDA is a useful measure for investors because it provides meaningful and useful financial information, as this measure demonstrates the operating performance of businesses. Adjusted EBITDA is calculated as the reported net income (loss), adjusted to exclude income tax recovery (expense); other income (expense), net; loss on equity method investments; share-based compensation expense; depreciation and amortization expense; asset impairment and restructuring costs; restructuring costs recorded in cost of goods sold; and charges related to the flow-through of inventory step-up on business combinations, and further adjusted to remove acquisition, divestiture, and other costs. Asset impairments related to periodic changes to the Company’s supply chain processes are not excluded from Adjusted EBITDA given their occurrence through the normal course of core operational activities. Accordingly, management believes that Adjusted EBITDA provides meaningful and useful financial information as this measure demonstrates the operating performance of businesses. The Adjusted EBITDA reconciliation is presented within this press release and explained in the Company’s Quarterly Report on Form 10-Q for the quarterly period ended June 30, 2025 (the “Form 10-Q”) filed with the </a:t>
            </a:r>
            <a:r>
              <a:rPr lang="en-US" sz="2000">
                <a:effectLst/>
                <a:latin typeface="Montserrat" panose="00000500000000000000" pitchFamily="2" charset="0"/>
                <a:ea typeface="Times New Roman" panose="02020603050405020304" pitchFamily="18" charset="0"/>
                <a:cs typeface="Times New Roman" panose="02020603050405020304" pitchFamily="18" charset="0"/>
              </a:rPr>
              <a:t>SEC. </a:t>
            </a:r>
            <a:endParaRPr lang="en-US" sz="2000" dirty="0">
              <a:effectLst/>
              <a:latin typeface="Montserrat" panose="00000500000000000000" pitchFamily="2" charset="0"/>
              <a:ea typeface="Times New Roman" panose="02020603050405020304" pitchFamily="18" charset="0"/>
              <a:cs typeface="Times New Roman" panose="02020603050405020304" pitchFamily="18" charset="0"/>
            </a:endParaRPr>
          </a:p>
          <a:p>
            <a:pPr marL="0" marR="0" algn="just">
              <a:spcBef>
                <a:spcPts val="0"/>
              </a:spcBef>
            </a:pPr>
            <a:endParaRPr lang="en-US" sz="2000" dirty="0">
              <a:latin typeface="Montserrat" panose="00000500000000000000" pitchFamily="2" charset="0"/>
              <a:ea typeface="Times New Roman" panose="02020603050405020304" pitchFamily="18" charset="0"/>
              <a:cs typeface="Times New Roman" panose="02020603050405020304" pitchFamily="18" charset="0"/>
            </a:endParaRPr>
          </a:p>
          <a:p>
            <a:pPr marL="0" marR="0" algn="just">
              <a:spcBef>
                <a:spcPts val="0"/>
              </a:spcBef>
            </a:pPr>
            <a:r>
              <a:rPr lang="en-US" sz="2000" dirty="0">
                <a:effectLst/>
                <a:latin typeface="Montserrat" panose="00000500000000000000" pitchFamily="2" charset="0"/>
                <a:ea typeface="Times New Roman" panose="02020603050405020304" pitchFamily="18" charset="0"/>
                <a:cs typeface="Times New Roman" panose="02020603050405020304" pitchFamily="18" charset="0"/>
              </a:rPr>
              <a:t>Free cash flow is a non-GAAP measure used by management that is not defined by U.S. GAAP and may not be comparable to similar measures presented by other companies. Management believes that free cash flow presents meaningful information regarding the amount of cash flow required to maintain and organically expand the Company’s business, and that the free cash flow measure provides meaningful information regarding the Company’s liquidity requirements. This measure is calculated as net cash provided by (used in) operating activities less purchases of and deposits on property, plant and equipment. The free cash flow reconciliation is presented within this Presentation and explained in the Form 10-Q filed with the SEC.</a:t>
            </a:r>
          </a:p>
          <a:p>
            <a:pPr marL="0" marR="0" algn="just">
              <a:spcBef>
                <a:spcPts val="0"/>
              </a:spcBef>
            </a:pPr>
            <a:endParaRPr lang="en-US" sz="2000" dirty="0">
              <a:latin typeface="Montserrat" panose="00000500000000000000" pitchFamily="2" charset="0"/>
              <a:ea typeface="Times New Roman" panose="02020603050405020304" pitchFamily="18" charset="0"/>
              <a:cs typeface="Times New Roman" panose="02020603050405020304" pitchFamily="18" charset="0"/>
            </a:endParaRPr>
          </a:p>
          <a:p>
            <a:pPr marL="0" marR="0" algn="just">
              <a:spcBef>
                <a:spcPts val="0"/>
              </a:spcBef>
            </a:pPr>
            <a:endParaRPr lang="en-US" sz="200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85993-2E71-D89B-4F19-EF5C9EDCCD0F}"/>
              </a:ext>
            </a:extLst>
          </p:cNvPr>
          <p:cNvSpPr/>
          <p:nvPr>
            <p:custDataLst>
              <p:tags r:id="rId1"/>
            </p:custDataLst>
          </p:nvPr>
        </p:nvSpPr>
        <p:spPr bwMode="gray">
          <a:xfrm>
            <a:off x="-44453" y="-1638"/>
            <a:ext cx="5817688" cy="14632038"/>
          </a:xfrm>
          <a:prstGeom prst="rect">
            <a:avLst/>
          </a:prstGeom>
          <a:solidFill>
            <a:srgbClr val="F5F2E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t" anchorCtr="0" forceAA="0" compatLnSpc="1">
            <a:prstTxWarp prst="textNoShape">
              <a:avLst/>
            </a:prstTxWarp>
            <a:noAutofit/>
          </a:bodyPr>
          <a:lstStyle/>
          <a:p>
            <a:pPr marL="0" marR="0" lvl="0" indent="0" algn="ctr" defTabSz="1422969" rtl="0" eaLnBrk="1" fontAlgn="auto" latinLnBrk="0" hangingPunct="1">
              <a:lnSpc>
                <a:spcPct val="100000"/>
              </a:lnSpc>
              <a:spcBef>
                <a:spcPts val="2401"/>
              </a:spcBef>
              <a:spcAft>
                <a:spcPts val="0"/>
              </a:spcAft>
              <a:buClr>
                <a:srgbClr val="000000"/>
              </a:buClr>
              <a:buSzTx/>
              <a:buFont typeface="Arial"/>
              <a:buNone/>
              <a:tabLst/>
              <a:defRPr/>
            </a:pPr>
            <a:endParaRPr kumimoji="0" lang="en-US" sz="3201" b="0" i="0" u="none" strike="noStrike" kern="0" cap="none" spc="0" normalizeH="0" baseline="0" noProof="0">
              <a:ln>
                <a:noFill/>
              </a:ln>
              <a:solidFill>
                <a:srgbClr val="20271E"/>
              </a:solidFill>
              <a:effectLst/>
              <a:uLnTx/>
              <a:uFillTx/>
              <a:latin typeface="Arial"/>
              <a:ea typeface="+mn-ea"/>
              <a:cs typeface="Arial"/>
              <a:sym typeface="Arial"/>
            </a:endParaRPr>
          </a:p>
        </p:txBody>
      </p:sp>
      <p:sp>
        <p:nvSpPr>
          <p:cNvPr id="68" name="Title 1">
            <a:extLst>
              <a:ext uri="{FF2B5EF4-FFF2-40B4-BE49-F238E27FC236}">
                <a16:creationId xmlns:a16="http://schemas.microsoft.com/office/drawing/2014/main" id="{8CA15BB4-ACB2-308A-BCEC-52F2523B2CAD}"/>
              </a:ext>
            </a:extLst>
          </p:cNvPr>
          <p:cNvSpPr txBox="1">
            <a:spLocks/>
          </p:cNvSpPr>
          <p:nvPr/>
        </p:nvSpPr>
        <p:spPr>
          <a:xfrm>
            <a:off x="412955" y="764971"/>
            <a:ext cx="22332745" cy="2246387"/>
          </a:xfrm>
          <a:prstGeom prst="rect">
            <a:avLst/>
          </a:prstGeom>
        </p:spPr>
        <p:txBody>
          <a:bodyPr vert="horz" lIns="45720" tIns="18288" rIns="45720" bIns="18288" rtlCol="0" anchor="ctr" anchorCtr="0">
            <a:noAutofit/>
          </a:bodyPr>
          <a:lstStyle>
            <a:lvl1pPr algn="l" defTabSz="1829074" rtl="0" eaLnBrk="1" latinLnBrk="0" hangingPunct="1">
              <a:lnSpc>
                <a:spcPct val="100000"/>
              </a:lnSpc>
              <a:spcBef>
                <a:spcPct val="0"/>
              </a:spcBef>
              <a:buNone/>
              <a:defRPr sz="7201" b="1" kern="1200" spc="300" baseline="0">
                <a:solidFill>
                  <a:schemeClr val="tx1"/>
                </a:solidFill>
                <a:latin typeface="Bebas Neue" panose="020B0606020202050201" pitchFamily="34" charset="0"/>
                <a:ea typeface="+mj-ea"/>
                <a:cs typeface="+mj-cs"/>
              </a:defRPr>
            </a:lvl1pPr>
          </a:lstStyle>
          <a:p>
            <a:pPr marL="0" marR="0" lvl="0" indent="0" algn="l" defTabSz="1829074" rtl="0" eaLnBrk="1" fontAlgn="auto" latinLnBrk="0" hangingPunct="1">
              <a:lnSpc>
                <a:spcPct val="100000"/>
              </a:lnSpc>
              <a:spcBef>
                <a:spcPct val="0"/>
              </a:spcBef>
              <a:spcAft>
                <a:spcPts val="0"/>
              </a:spcAft>
              <a:buClrTx/>
              <a:buSzTx/>
              <a:buFontTx/>
              <a:buNone/>
              <a:tabLst/>
              <a:defRPr/>
            </a:pPr>
            <a:r>
              <a:rPr lang="en-US" dirty="0">
                <a:solidFill>
                  <a:srgbClr val="20271E"/>
                </a:solidFill>
              </a:rPr>
              <a:t>C</a:t>
            </a:r>
            <a:r>
              <a:rPr kumimoji="0" lang="en-US" sz="7201" b="1" i="0" u="none" strike="noStrike" kern="1200" cap="none" spc="300" normalizeH="0" baseline="0" noProof="0" dirty="0" err="1">
                <a:ln>
                  <a:noFill/>
                </a:ln>
                <a:solidFill>
                  <a:srgbClr val="20271E"/>
                </a:solidFill>
                <a:effectLst/>
                <a:uLnTx/>
                <a:uFillTx/>
                <a:latin typeface="Bebas Neue" panose="020B0606020202050201" pitchFamily="34" charset="0"/>
                <a:ea typeface="+mj-ea"/>
                <a:cs typeface="+mj-cs"/>
                <a:sym typeface="Arial"/>
              </a:rPr>
              <a:t>anopy</a:t>
            </a:r>
            <a:r>
              <a:rPr kumimoji="0" lang="en-US" sz="7201" b="1"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 Growth: </a:t>
            </a:r>
            <a:r>
              <a:rPr kumimoji="0" lang="en-US" sz="7201"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Positioned for sustainable cannabis market leadership </a:t>
            </a:r>
            <a:endParaRPr kumimoji="0" lang="en-US" sz="7201" b="1"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endParaRPr>
          </a:p>
        </p:txBody>
      </p:sp>
      <p:sp>
        <p:nvSpPr>
          <p:cNvPr id="3" name="btfpBulletedList340873">
            <a:extLst>
              <a:ext uri="{FF2B5EF4-FFF2-40B4-BE49-F238E27FC236}">
                <a16:creationId xmlns:a16="http://schemas.microsoft.com/office/drawing/2014/main" id="{1FC4E8D5-C119-8899-71D8-141E9C63A128}"/>
              </a:ext>
            </a:extLst>
          </p:cNvPr>
          <p:cNvSpPr/>
          <p:nvPr>
            <p:custDataLst>
              <p:tags r:id="rId2"/>
            </p:custDataLst>
          </p:nvPr>
        </p:nvSpPr>
        <p:spPr bwMode="gray">
          <a:xfrm>
            <a:off x="6012247" y="3325448"/>
            <a:ext cx="16733453" cy="822571"/>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ctr" anchorCtr="0" forceAA="0" compatLnSpc="1">
            <a:prstTxWarp prst="textNoShape">
              <a:avLst/>
            </a:prstTxWarp>
            <a:spAutoFit/>
          </a:bodyPr>
          <a:lstStyle/>
          <a:p>
            <a:pPr marL="0" marR="0" lvl="0" indent="0" algn="l" defTabSz="1422969" rtl="0" eaLnBrk="1" fontAlgn="auto" latinLnBrk="0" hangingPunct="1">
              <a:lnSpc>
                <a:spcPct val="100000"/>
              </a:lnSpc>
              <a:spcBef>
                <a:spcPts val="4802"/>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Arial"/>
                <a:ea typeface="+mn-ea"/>
                <a:cs typeface="Arial"/>
                <a:sym typeface="Arial"/>
              </a:rPr>
              <a:t>Dedicated </a:t>
            </a:r>
            <a:r>
              <a:rPr kumimoji="0" lang="en-US" sz="4400" b="0" i="0" u="none" strike="noStrike" kern="0" cap="none" spc="0" normalizeH="0" baseline="0" noProof="0">
                <a:ln>
                  <a:noFill/>
                </a:ln>
                <a:solidFill>
                  <a:srgbClr val="000000"/>
                </a:solidFill>
                <a:effectLst/>
                <a:uLnTx/>
                <a:uFillTx/>
                <a:latin typeface="Arial"/>
                <a:ea typeface="+mn-ea"/>
                <a:cs typeface="Arial"/>
                <a:sym typeface="Arial"/>
              </a:rPr>
              <a:t>to unleashing the power of cannabis in key markets.</a:t>
            </a:r>
            <a:endParaRPr kumimoji="0" lang="en-US" sz="44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BB9A1B67-6A5D-DFE2-7CD4-4021DE090B52}"/>
              </a:ext>
            </a:extLst>
          </p:cNvPr>
          <p:cNvSpPr txBox="1"/>
          <p:nvPr>
            <p:custDataLst>
              <p:tags r:id="rId3"/>
            </p:custDataLst>
          </p:nvPr>
        </p:nvSpPr>
        <p:spPr bwMode="gray">
          <a:xfrm>
            <a:off x="1102161" y="8720986"/>
            <a:ext cx="4432063" cy="884127"/>
          </a:xfrm>
          <a:prstGeom prst="rect">
            <a:avLst/>
          </a:prstGeom>
          <a:noFill/>
        </p:spPr>
        <p:txBody>
          <a:bodyPr wrap="square" lIns="72028" tIns="72028" rIns="72028" bIns="72028" rtlCol="0">
            <a:spAutoFit/>
          </a:bodyPr>
          <a:lstStyle/>
          <a:p>
            <a:pPr marL="0" marR="0" lvl="0" indent="0" algn="r" defTabSz="1422969" rtl="0" eaLnBrk="1" fontAlgn="auto" latinLnBrk="0" hangingPunct="1">
              <a:lnSpc>
                <a:spcPct val="100000"/>
              </a:lnSpc>
              <a:spcBef>
                <a:spcPts val="2401"/>
              </a:spcBef>
              <a:spcAft>
                <a:spcPts val="0"/>
              </a:spcAft>
              <a:buClr>
                <a:srgbClr val="000000"/>
              </a:buClr>
              <a:buSzTx/>
              <a:buFont typeface="Arial"/>
              <a:buNone/>
              <a:tabLst/>
              <a:defRPr/>
            </a:pPr>
            <a:r>
              <a:rPr kumimoji="0" lang="en-US" sz="4800" b="1" i="0" u="none" strike="noStrike" kern="0" cap="none" spc="300" normalizeH="0" baseline="0" noProof="0">
                <a:ln>
                  <a:noFill/>
                </a:ln>
                <a:solidFill>
                  <a:srgbClr val="AE872E"/>
                </a:solidFill>
                <a:effectLst/>
                <a:uLnTx/>
                <a:uFillTx/>
                <a:latin typeface="Bebas Neue"/>
                <a:ea typeface="+mj-ea"/>
                <a:cs typeface="Arial"/>
                <a:sym typeface="Arial"/>
              </a:rPr>
              <a:t>Asset-RIGHT</a:t>
            </a:r>
            <a:endParaRPr kumimoji="0" lang="en-US" sz="4800" b="0" i="0" u="none" strike="noStrike" kern="0" cap="none" spc="0" normalizeH="0" baseline="0" noProof="0">
              <a:ln>
                <a:noFill/>
              </a:ln>
              <a:solidFill>
                <a:srgbClr val="AE872E"/>
              </a:solidFill>
              <a:effectLst/>
              <a:uLnTx/>
              <a:uFillTx/>
              <a:latin typeface="Arial"/>
              <a:cs typeface="Arial"/>
              <a:sym typeface="Arial"/>
            </a:endParaRPr>
          </a:p>
        </p:txBody>
      </p:sp>
      <p:sp>
        <p:nvSpPr>
          <p:cNvPr id="6" name="btfpBulletedList340873">
            <a:extLst>
              <a:ext uri="{FF2B5EF4-FFF2-40B4-BE49-F238E27FC236}">
                <a16:creationId xmlns:a16="http://schemas.microsoft.com/office/drawing/2014/main" id="{7373AF15-441F-8C97-EBF8-2B2E6996D000}"/>
              </a:ext>
            </a:extLst>
          </p:cNvPr>
          <p:cNvSpPr/>
          <p:nvPr>
            <p:custDataLst>
              <p:tags r:id="rId4"/>
            </p:custDataLst>
          </p:nvPr>
        </p:nvSpPr>
        <p:spPr bwMode="gray">
          <a:xfrm>
            <a:off x="6012243" y="8420153"/>
            <a:ext cx="17997559" cy="14996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ctr" anchorCtr="0" forceAA="0" compatLnSpc="1">
            <a:prstTxWarp prst="textNoShape">
              <a:avLst/>
            </a:prstTxWarp>
            <a:spAutoFit/>
          </a:bodyPr>
          <a:lstStyle/>
          <a:p>
            <a:pPr marL="0" marR="0" lvl="0" indent="0" algn="l" defTabSz="1422969" rtl="0" eaLnBrk="1" fontAlgn="auto" latinLnBrk="0" hangingPunct="1">
              <a:lnSpc>
                <a:spcPct val="100000"/>
              </a:lnSpc>
              <a:spcBef>
                <a:spcPts val="4802"/>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0000"/>
                </a:solidFill>
                <a:effectLst/>
                <a:uLnTx/>
                <a:uFillTx/>
                <a:latin typeface="Arial"/>
                <a:ea typeface="+mn-ea"/>
                <a:cs typeface="Arial"/>
                <a:sym typeface="Arial"/>
              </a:rPr>
              <a:t>Improving </a:t>
            </a:r>
            <a:r>
              <a:rPr kumimoji="0" lang="en-US" sz="4400" b="1" i="0" u="none" strike="noStrike" kern="0" cap="none" spc="0" normalizeH="0" baseline="0" noProof="0">
                <a:ln>
                  <a:noFill/>
                </a:ln>
                <a:solidFill>
                  <a:srgbClr val="000000"/>
                </a:solidFill>
                <a:effectLst/>
                <a:uLnTx/>
                <a:uFillTx/>
                <a:latin typeface="Arial"/>
                <a:ea typeface="+mn-ea"/>
                <a:cs typeface="Arial"/>
                <a:sym typeface="Arial"/>
              </a:rPr>
              <a:t>adaptability </a:t>
            </a:r>
            <a:r>
              <a:rPr kumimoji="0" lang="en-US" sz="4400" b="0" i="0" u="none" strike="noStrike" kern="0" cap="none" spc="0" normalizeH="0" baseline="0" noProof="0">
                <a:ln>
                  <a:noFill/>
                </a:ln>
                <a:solidFill>
                  <a:srgbClr val="000000"/>
                </a:solidFill>
                <a:effectLst/>
                <a:uLnTx/>
                <a:uFillTx/>
                <a:latin typeface="Arial"/>
                <a:ea typeface="+mn-ea"/>
                <a:cs typeface="Arial"/>
                <a:sym typeface="Arial"/>
              </a:rPr>
              <a:t>to market demands – Owned core assets + leading CMO partnerships.  </a:t>
            </a:r>
            <a:endParaRPr kumimoji="0" lang="en-US" sz="44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8AECB91F-F3E4-C092-D1C6-1D3CE83C4B27}"/>
              </a:ext>
            </a:extLst>
          </p:cNvPr>
          <p:cNvSpPr txBox="1"/>
          <p:nvPr>
            <p:custDataLst>
              <p:tags r:id="rId5"/>
            </p:custDataLst>
          </p:nvPr>
        </p:nvSpPr>
        <p:spPr bwMode="gray">
          <a:xfrm>
            <a:off x="624950" y="3321484"/>
            <a:ext cx="4909276" cy="884127"/>
          </a:xfrm>
          <a:prstGeom prst="rect">
            <a:avLst/>
          </a:prstGeom>
          <a:noFill/>
        </p:spPr>
        <p:txBody>
          <a:bodyPr wrap="square" lIns="72028" tIns="72028" rIns="72028" bIns="72028" rtlCol="0">
            <a:spAutoFit/>
          </a:bodyPr>
          <a:lstStyle/>
          <a:p>
            <a:pPr marL="0" marR="0" lvl="0" indent="0" algn="r" defTabSz="1422969" rtl="0" eaLnBrk="1" fontAlgn="auto" latinLnBrk="0" hangingPunct="1">
              <a:lnSpc>
                <a:spcPct val="100000"/>
              </a:lnSpc>
              <a:spcBef>
                <a:spcPts val="2401"/>
              </a:spcBef>
              <a:spcAft>
                <a:spcPts val="0"/>
              </a:spcAft>
              <a:buClr>
                <a:srgbClr val="000000"/>
              </a:buClr>
              <a:buSzTx/>
              <a:buFont typeface="Arial"/>
              <a:buNone/>
              <a:tabLst/>
              <a:defRPr/>
            </a:pPr>
            <a:r>
              <a:rPr kumimoji="0" lang="en-US" sz="4800" b="1" i="0" u="none" strike="noStrike" kern="0" cap="none" spc="300" normalizeH="0" baseline="0" noProof="0">
                <a:ln>
                  <a:noFill/>
                </a:ln>
                <a:solidFill>
                  <a:srgbClr val="717471"/>
                </a:solidFill>
                <a:effectLst/>
                <a:uLnTx/>
                <a:uFillTx/>
                <a:latin typeface="Bebas Neue"/>
                <a:ea typeface="+mj-ea"/>
                <a:cs typeface="Arial"/>
                <a:sym typeface="Arial"/>
              </a:rPr>
              <a:t>Cannabis centered</a:t>
            </a:r>
            <a:endParaRPr kumimoji="0" lang="en-US" sz="4800" b="0" i="0" u="none" strike="noStrike" kern="0" cap="none" spc="0" normalizeH="0" baseline="0" noProof="0">
              <a:ln>
                <a:noFill/>
              </a:ln>
              <a:solidFill>
                <a:srgbClr val="717471"/>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92AA04A-69FE-6463-975F-C21D4348C417}"/>
              </a:ext>
            </a:extLst>
          </p:cNvPr>
          <p:cNvSpPr txBox="1"/>
          <p:nvPr>
            <p:custDataLst>
              <p:tags r:id="rId6"/>
            </p:custDataLst>
          </p:nvPr>
        </p:nvSpPr>
        <p:spPr bwMode="gray">
          <a:xfrm>
            <a:off x="73466" y="5047178"/>
            <a:ext cx="5460760" cy="884127"/>
          </a:xfrm>
          <a:prstGeom prst="rect">
            <a:avLst/>
          </a:prstGeom>
          <a:noFill/>
        </p:spPr>
        <p:txBody>
          <a:bodyPr wrap="square" lIns="72028" tIns="72028" rIns="72028" bIns="72028" rtlCol="0">
            <a:spAutoFit/>
          </a:bodyPr>
          <a:lstStyle/>
          <a:p>
            <a:pPr marL="0" marR="0" lvl="0" indent="0" algn="r" defTabSz="1422969" rtl="0" eaLnBrk="1" fontAlgn="auto" latinLnBrk="0" hangingPunct="1">
              <a:lnSpc>
                <a:spcPct val="100000"/>
              </a:lnSpc>
              <a:spcBef>
                <a:spcPts val="2401"/>
              </a:spcBef>
              <a:spcAft>
                <a:spcPts val="0"/>
              </a:spcAft>
              <a:buClr>
                <a:srgbClr val="000000"/>
              </a:buClr>
              <a:buSzTx/>
              <a:buFont typeface="Arial"/>
              <a:buNone/>
              <a:tabLst/>
              <a:defRPr/>
            </a:pPr>
            <a:r>
              <a:rPr kumimoji="0" lang="en-US" sz="4800" b="1" i="0" u="none" strike="noStrike" kern="0" cap="none" spc="300" normalizeH="0" baseline="0" noProof="0">
                <a:ln>
                  <a:noFill/>
                </a:ln>
                <a:solidFill>
                  <a:srgbClr val="A27B21">
                    <a:lumMod val="60000"/>
                    <a:lumOff val="40000"/>
                  </a:srgbClr>
                </a:solidFill>
                <a:effectLst/>
                <a:uLnTx/>
                <a:uFillTx/>
                <a:latin typeface="Bebas Neue"/>
                <a:ea typeface="+mj-ea"/>
                <a:cs typeface="Arial"/>
                <a:sym typeface="Arial"/>
              </a:rPr>
              <a:t>Brand &amp; Consumer-led</a:t>
            </a:r>
            <a:endParaRPr kumimoji="0" lang="en-US" sz="4800" b="0" i="0" u="none" strike="noStrike" kern="0" cap="none" spc="0" normalizeH="0" baseline="0" noProof="0">
              <a:ln>
                <a:noFill/>
              </a:ln>
              <a:solidFill>
                <a:srgbClr val="A27B21">
                  <a:lumMod val="60000"/>
                  <a:lumOff val="40000"/>
                </a:srgbClr>
              </a:solidFill>
              <a:effectLst/>
              <a:uLnTx/>
              <a:uFillTx/>
              <a:latin typeface="Arial"/>
              <a:cs typeface="Arial"/>
              <a:sym typeface="Arial"/>
            </a:endParaRPr>
          </a:p>
        </p:txBody>
      </p:sp>
      <p:sp>
        <p:nvSpPr>
          <p:cNvPr id="9" name="btfpBulletedList340873">
            <a:extLst>
              <a:ext uri="{FF2B5EF4-FFF2-40B4-BE49-F238E27FC236}">
                <a16:creationId xmlns:a16="http://schemas.microsoft.com/office/drawing/2014/main" id="{1A8DA043-738F-A741-8862-A84FA1541A7F}"/>
              </a:ext>
            </a:extLst>
          </p:cNvPr>
          <p:cNvSpPr/>
          <p:nvPr>
            <p:custDataLst>
              <p:tags r:id="rId7"/>
            </p:custDataLst>
          </p:nvPr>
        </p:nvSpPr>
        <p:spPr bwMode="gray">
          <a:xfrm>
            <a:off x="6042312" y="5215394"/>
            <a:ext cx="17997559" cy="822571"/>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ctr" anchorCtr="0" forceAA="0" compatLnSpc="1">
            <a:prstTxWarp prst="textNoShape">
              <a:avLst/>
            </a:prstTxWarp>
            <a:spAutoFit/>
          </a:bodyPr>
          <a:lstStyle/>
          <a:p>
            <a:pPr marL="0" marR="0" lvl="0" indent="0" algn="l" defTabSz="1422969" rtl="0" eaLnBrk="1" fontAlgn="auto" latinLnBrk="0" hangingPunct="1">
              <a:lnSpc>
                <a:spcPct val="100000"/>
              </a:lnSpc>
              <a:spcBef>
                <a:spcPts val="4802"/>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Arial"/>
                <a:ea typeface="+mn-ea"/>
                <a:cs typeface="Arial"/>
                <a:sym typeface="Arial"/>
              </a:rPr>
              <a:t>Industry-leading </a:t>
            </a:r>
            <a:r>
              <a:rPr kumimoji="0" lang="en-US" sz="4400" b="0" i="0" u="none" strike="noStrike" kern="0" cap="none" spc="0" normalizeH="0" baseline="0" noProof="0">
                <a:ln>
                  <a:noFill/>
                </a:ln>
                <a:solidFill>
                  <a:srgbClr val="000000"/>
                </a:solidFill>
                <a:effectLst/>
                <a:uLnTx/>
                <a:uFillTx/>
                <a:latin typeface="Arial"/>
                <a:ea typeface="+mn-ea"/>
                <a:cs typeface="Arial"/>
                <a:sym typeface="Arial"/>
              </a:rPr>
              <a:t>brands and products rooted in consumer preferences.</a:t>
            </a:r>
          </a:p>
        </p:txBody>
      </p:sp>
      <p:sp>
        <p:nvSpPr>
          <p:cNvPr id="10" name="TextBox 23">
            <a:extLst>
              <a:ext uri="{FF2B5EF4-FFF2-40B4-BE49-F238E27FC236}">
                <a16:creationId xmlns:a16="http://schemas.microsoft.com/office/drawing/2014/main" id="{BFB6AFF8-C3A1-5DA6-886A-856E3AEAE650}"/>
              </a:ext>
            </a:extLst>
          </p:cNvPr>
          <p:cNvSpPr txBox="1"/>
          <p:nvPr>
            <p:custDataLst>
              <p:tags r:id="rId8"/>
            </p:custDataLst>
          </p:nvPr>
        </p:nvSpPr>
        <p:spPr bwMode="gray">
          <a:xfrm>
            <a:off x="73463" y="7111745"/>
            <a:ext cx="5460761" cy="884127"/>
          </a:xfrm>
          <a:prstGeom prst="rect">
            <a:avLst/>
          </a:prstGeom>
          <a:noFill/>
        </p:spPr>
        <p:txBody>
          <a:bodyPr wrap="square" lIns="72028" tIns="72028" rIns="72028" bIns="72028" rtlCol="0">
            <a:spAutoFit/>
          </a:bodyPr>
          <a:lstStyle/>
          <a:p>
            <a:pPr marL="0" marR="0" lvl="0" indent="0" algn="r" defTabSz="1422969" rtl="0" eaLnBrk="1" fontAlgn="auto" latinLnBrk="0" hangingPunct="1">
              <a:lnSpc>
                <a:spcPct val="100000"/>
              </a:lnSpc>
              <a:spcBef>
                <a:spcPts val="2401"/>
              </a:spcBef>
              <a:spcAft>
                <a:spcPts val="0"/>
              </a:spcAft>
              <a:buClr>
                <a:srgbClr val="000000"/>
              </a:buClr>
              <a:buSzTx/>
              <a:buFont typeface="Arial"/>
              <a:buNone/>
              <a:tabLst/>
              <a:defRPr/>
            </a:pPr>
            <a:r>
              <a:rPr kumimoji="0" lang="en-US" sz="4800" b="1" i="0" u="none" strike="noStrike" kern="0" cap="none" spc="300" normalizeH="0" baseline="0" noProof="0">
                <a:ln>
                  <a:noFill/>
                </a:ln>
                <a:solidFill>
                  <a:srgbClr val="BE9D54"/>
                </a:solidFill>
                <a:effectLst/>
                <a:uLnTx/>
                <a:uFillTx/>
                <a:latin typeface="Bebas Neue"/>
                <a:ea typeface="+mj-ea"/>
                <a:cs typeface="Arial"/>
                <a:sym typeface="Arial"/>
              </a:rPr>
              <a:t>Global reach</a:t>
            </a:r>
            <a:endParaRPr kumimoji="0" lang="en-US" sz="4800" b="0" i="0" u="none" strike="noStrike" kern="0" cap="none" spc="0" normalizeH="0" baseline="0" noProof="0">
              <a:ln>
                <a:noFill/>
              </a:ln>
              <a:solidFill>
                <a:srgbClr val="BE9D54"/>
              </a:solidFill>
              <a:effectLst/>
              <a:uLnTx/>
              <a:uFillTx/>
              <a:latin typeface="Arial"/>
              <a:cs typeface="Arial"/>
              <a:sym typeface="Arial"/>
            </a:endParaRPr>
          </a:p>
        </p:txBody>
      </p:sp>
      <p:sp>
        <p:nvSpPr>
          <p:cNvPr id="11" name="btfpBulletedList340873">
            <a:extLst>
              <a:ext uri="{FF2B5EF4-FFF2-40B4-BE49-F238E27FC236}">
                <a16:creationId xmlns:a16="http://schemas.microsoft.com/office/drawing/2014/main" id="{E794AC55-2C6F-FF55-0FCB-415046A90D02}"/>
              </a:ext>
            </a:extLst>
          </p:cNvPr>
          <p:cNvSpPr/>
          <p:nvPr>
            <p:custDataLst>
              <p:tags r:id="rId9"/>
            </p:custDataLst>
          </p:nvPr>
        </p:nvSpPr>
        <p:spPr bwMode="gray">
          <a:xfrm>
            <a:off x="6012245" y="7111745"/>
            <a:ext cx="11715316" cy="822571"/>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ctr" anchorCtr="0" forceAA="0" compatLnSpc="1">
            <a:prstTxWarp prst="textNoShape">
              <a:avLst/>
            </a:prstTxWarp>
            <a:spAutoFit/>
          </a:bodyPr>
          <a:lstStyle/>
          <a:p>
            <a:pPr marL="0" marR="0" lvl="0" indent="0" algn="l" defTabSz="1422969" rtl="0" eaLnBrk="1" fontAlgn="auto" latinLnBrk="0" hangingPunct="1">
              <a:lnSpc>
                <a:spcPct val="100000"/>
              </a:lnSpc>
              <a:spcBef>
                <a:spcPts val="4802"/>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4400" b="1" i="0" u="none" strike="noStrike" kern="0" cap="none" spc="0" normalizeH="0" baseline="0" noProof="0" dirty="0">
                <a:ln>
                  <a:noFill/>
                </a:ln>
                <a:solidFill>
                  <a:srgbClr val="000000"/>
                </a:solidFill>
                <a:effectLst/>
                <a:uLnTx/>
                <a:uFillTx/>
                <a:latin typeface="Arial"/>
                <a:ea typeface="+mn-ea"/>
                <a:cs typeface="Arial"/>
                <a:sym typeface="Arial"/>
              </a:rPr>
              <a:t>$70B CAD </a:t>
            </a:r>
            <a:r>
              <a:rPr kumimoji="0" lang="en-US" sz="4400" b="0" i="0" u="none" strike="noStrike" kern="0" cap="none" spc="0" normalizeH="0" baseline="0" noProof="0" dirty="0">
                <a:ln>
                  <a:noFill/>
                </a:ln>
                <a:solidFill>
                  <a:srgbClr val="000000"/>
                </a:solidFill>
                <a:effectLst/>
                <a:uLnTx/>
                <a:uFillTx/>
                <a:latin typeface="Arial"/>
                <a:ea typeface="+mn-ea"/>
                <a:cs typeface="Arial"/>
                <a:sym typeface="Arial"/>
              </a:rPr>
              <a:t>market opportunity by 2028</a:t>
            </a:r>
            <a:r>
              <a:rPr kumimoji="0" lang="en-US" sz="4400" b="0" i="0" u="none" strike="noStrike" kern="0" cap="none" spc="0" normalizeH="0" baseline="30000" noProof="0" dirty="0">
                <a:ln>
                  <a:noFill/>
                </a:ln>
                <a:solidFill>
                  <a:srgbClr val="000000"/>
                </a:solidFill>
                <a:effectLst/>
                <a:uLnTx/>
                <a:uFillTx/>
                <a:latin typeface="Arial"/>
                <a:ea typeface="+mn-ea"/>
                <a:cs typeface="Arial"/>
                <a:sym typeface="Arial"/>
              </a:rPr>
              <a:t>1</a:t>
            </a:r>
            <a:r>
              <a:rPr kumimoji="0" lang="en-US" sz="4400" b="0" i="0" u="none" strike="noStrike" kern="0" cap="none" spc="0" normalizeH="0" noProof="0" dirty="0">
                <a:ln>
                  <a:noFill/>
                </a:ln>
                <a:solidFill>
                  <a:srgbClr val="000000"/>
                </a:solidFill>
                <a:effectLst/>
                <a:uLnTx/>
                <a:uFillTx/>
                <a:latin typeface="Arial"/>
                <a:ea typeface="+mn-ea"/>
                <a:cs typeface="Arial"/>
                <a:sym typeface="Arial"/>
              </a:rPr>
              <a:t>.</a:t>
            </a:r>
            <a:endParaRPr kumimoji="0" lang="en-US" sz="4400" b="1" i="0" u="none" strike="noStrike" kern="0" cap="none" spc="0" normalizeH="0" noProof="0" dirty="0">
              <a:ln>
                <a:noFill/>
              </a:ln>
              <a:solidFill>
                <a:srgbClr val="000000"/>
              </a:solidFill>
              <a:effectLst/>
              <a:uLnTx/>
              <a:uFillTx/>
              <a:latin typeface="Arial"/>
              <a:ea typeface="+mn-ea"/>
              <a:cs typeface="Arial"/>
              <a:sym typeface="Arial"/>
            </a:endParaRPr>
          </a:p>
        </p:txBody>
      </p:sp>
      <p:sp>
        <p:nvSpPr>
          <p:cNvPr id="48" name="Google Shape;1081;p9">
            <a:extLst>
              <a:ext uri="{FF2B5EF4-FFF2-40B4-BE49-F238E27FC236}">
                <a16:creationId xmlns:a16="http://schemas.microsoft.com/office/drawing/2014/main" id="{0C30554F-AA25-B344-D8E6-7030359768DE}"/>
              </a:ext>
            </a:extLst>
          </p:cNvPr>
          <p:cNvSpPr txBox="1"/>
          <p:nvPr/>
        </p:nvSpPr>
        <p:spPr>
          <a:xfrm>
            <a:off x="781050" y="13287096"/>
            <a:ext cx="21964650"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FFFFFF">
                    <a:lumMod val="50000"/>
                  </a:srgbClr>
                </a:solidFill>
                <a:effectLst/>
                <a:uLnTx/>
                <a:uFillTx/>
                <a:latin typeface="+mj-lt"/>
                <a:ea typeface="Montserrat"/>
                <a:cs typeface="Montserrat"/>
                <a:sym typeface="Montserrat"/>
              </a:rPr>
              <a:t>1</a:t>
            </a:r>
            <a:r>
              <a:rPr kumimoji="0" lang="en-US" sz="2000" b="0" i="0" u="none" strike="noStrike" kern="0" cap="none" spc="0" normalizeH="0" baseline="0" noProof="0" dirty="0">
                <a:ln>
                  <a:noFill/>
                </a:ln>
                <a:solidFill>
                  <a:srgbClr val="FFFFFF">
                    <a:lumMod val="50000"/>
                  </a:srgbClr>
                </a:solidFill>
                <a:effectLst/>
                <a:uLnTx/>
                <a:uFillTx/>
                <a:latin typeface="+mj-lt"/>
                <a:ea typeface="Montserrat"/>
                <a:cs typeface="Montserrat"/>
                <a:sym typeface="Montserrat"/>
              </a:rPr>
              <a:t> Represents adult-use and medical cannabis market forecasts for the U.S., Canada and Germany; and medical cannabis forecasts for Australia, Poland and Czech Republic. Forecasts and estimates are subject to the risk factors described in the Disclaimers and Cautionary Statements section of this Presentation. Source(s): Canada: Internal Proprietary TAM Estimate &amp; Market Model; U.S. and International Markets: BDSA Market Forecasts as of June 2024 In $CAD - 1.32 Currency conversion $USD to $CAD.</a:t>
            </a:r>
          </a:p>
        </p:txBody>
      </p:sp>
      <p:sp>
        <p:nvSpPr>
          <p:cNvPr id="5" name="TextBox 4">
            <a:extLst>
              <a:ext uri="{FF2B5EF4-FFF2-40B4-BE49-F238E27FC236}">
                <a16:creationId xmlns:a16="http://schemas.microsoft.com/office/drawing/2014/main" id="{5A3BDF42-5402-1462-BA50-A8F040859C48}"/>
              </a:ext>
            </a:extLst>
          </p:cNvPr>
          <p:cNvSpPr txBox="1"/>
          <p:nvPr>
            <p:custDataLst>
              <p:tags r:id="rId10"/>
            </p:custDataLst>
          </p:nvPr>
        </p:nvSpPr>
        <p:spPr bwMode="gray">
          <a:xfrm>
            <a:off x="1102161" y="10721925"/>
            <a:ext cx="4432063" cy="1622790"/>
          </a:xfrm>
          <a:prstGeom prst="rect">
            <a:avLst/>
          </a:prstGeom>
          <a:noFill/>
        </p:spPr>
        <p:txBody>
          <a:bodyPr wrap="square" lIns="72028" tIns="72028" rIns="72028" bIns="72028" rtlCol="0">
            <a:spAutoFit/>
          </a:bodyPr>
          <a:lstStyle/>
          <a:p>
            <a:pPr marL="0" marR="0" lvl="0" indent="0" algn="r" defTabSz="1422969" rtl="0" eaLnBrk="1" fontAlgn="auto" latinLnBrk="0" hangingPunct="1">
              <a:lnSpc>
                <a:spcPct val="100000"/>
              </a:lnSpc>
              <a:spcBef>
                <a:spcPts val="2401"/>
              </a:spcBef>
              <a:spcAft>
                <a:spcPts val="0"/>
              </a:spcAft>
              <a:buClr>
                <a:srgbClr val="000000"/>
              </a:buClr>
              <a:buSzTx/>
              <a:buFont typeface="Arial"/>
              <a:buNone/>
              <a:tabLst/>
              <a:defRPr/>
            </a:pPr>
            <a:r>
              <a:rPr kumimoji="0" lang="en-US" sz="4800" b="1" i="0" u="none" strike="noStrike" kern="0" cap="none" spc="300" normalizeH="0" baseline="0" noProof="0">
                <a:ln>
                  <a:noFill/>
                </a:ln>
                <a:solidFill>
                  <a:srgbClr val="20271E"/>
                </a:solidFill>
                <a:effectLst/>
                <a:uLnTx/>
                <a:uFillTx/>
                <a:latin typeface="Bebas Neue"/>
                <a:ea typeface="+mj-ea"/>
                <a:cs typeface="Arial"/>
                <a:sym typeface="Arial"/>
              </a:rPr>
              <a:t>Dynamic and engaged Team</a:t>
            </a:r>
            <a:endParaRPr kumimoji="0" lang="en-US" sz="4800" b="0" i="0" u="none" strike="noStrike" kern="0" cap="none" spc="0" normalizeH="0" baseline="0" noProof="0">
              <a:ln>
                <a:noFill/>
              </a:ln>
              <a:solidFill>
                <a:srgbClr val="20271E"/>
              </a:solidFill>
              <a:effectLst/>
              <a:uLnTx/>
              <a:uFillTx/>
              <a:latin typeface="Arial"/>
              <a:cs typeface="Arial"/>
              <a:sym typeface="Arial"/>
            </a:endParaRPr>
          </a:p>
        </p:txBody>
      </p:sp>
      <p:sp>
        <p:nvSpPr>
          <p:cNvPr id="20" name="btfpBulletedList340873">
            <a:extLst>
              <a:ext uri="{FF2B5EF4-FFF2-40B4-BE49-F238E27FC236}">
                <a16:creationId xmlns:a16="http://schemas.microsoft.com/office/drawing/2014/main" id="{E28F7254-132E-4E22-9E43-952838F6B9F7}"/>
              </a:ext>
            </a:extLst>
          </p:cNvPr>
          <p:cNvSpPr/>
          <p:nvPr>
            <p:custDataLst>
              <p:tags r:id="rId11"/>
            </p:custDataLst>
          </p:nvPr>
        </p:nvSpPr>
        <p:spPr bwMode="gray">
          <a:xfrm>
            <a:off x="6042312" y="10697593"/>
            <a:ext cx="17967490" cy="14996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28" tIns="72028" rIns="72028" bIns="72028" numCol="1" spcCol="0" rtlCol="0" fromWordArt="0" anchor="ctr" anchorCtr="0" forceAA="0" compatLnSpc="1">
            <a:prstTxWarp prst="textNoShape">
              <a:avLst/>
            </a:prstTxWarp>
            <a:spAutoFit/>
          </a:bodyPr>
          <a:lstStyle/>
          <a:p>
            <a:pPr marL="0" marR="0" lvl="0" indent="0" algn="l" defTabSz="1422969" rtl="0" eaLnBrk="1" fontAlgn="auto" latinLnBrk="0" hangingPunct="1">
              <a:lnSpc>
                <a:spcPct val="100000"/>
              </a:lnSpc>
              <a:spcBef>
                <a:spcPts val="4802"/>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0000"/>
                </a:solidFill>
                <a:effectLst/>
                <a:uLnTx/>
                <a:uFillTx/>
                <a:latin typeface="Arial"/>
                <a:ea typeface="+mn-ea"/>
                <a:cs typeface="Arial"/>
                <a:sym typeface="Arial"/>
              </a:rPr>
              <a:t>A collective of </a:t>
            </a:r>
            <a:r>
              <a:rPr kumimoji="0" lang="en-US" sz="4400" b="1" i="0" u="none" strike="noStrike" kern="0" cap="none" spc="0" normalizeH="0" baseline="0" noProof="0">
                <a:ln>
                  <a:noFill/>
                </a:ln>
                <a:solidFill>
                  <a:srgbClr val="000000"/>
                </a:solidFill>
                <a:effectLst/>
                <a:uLnTx/>
                <a:uFillTx/>
                <a:latin typeface="Arial"/>
                <a:ea typeface="+mn-ea"/>
                <a:cs typeface="Arial"/>
                <a:sym typeface="Arial"/>
              </a:rPr>
              <a:t>dynamic and engaged leaders</a:t>
            </a:r>
            <a:r>
              <a:rPr kumimoji="0" lang="en-US" sz="4400" b="0" i="0" u="none" strike="noStrike" kern="0" cap="none" spc="0" normalizeH="0" baseline="0" noProof="0">
                <a:ln>
                  <a:noFill/>
                </a:ln>
                <a:solidFill>
                  <a:srgbClr val="000000"/>
                </a:solidFill>
                <a:effectLst/>
                <a:uLnTx/>
                <a:uFillTx/>
                <a:latin typeface="Arial"/>
                <a:ea typeface="+mn-ea"/>
                <a:cs typeface="Arial"/>
                <a:sym typeface="Arial"/>
              </a:rPr>
              <a:t>, united by a </a:t>
            </a:r>
            <a:r>
              <a:rPr kumimoji="0" lang="en-US" sz="4400" b="1" i="0" u="none" strike="noStrike" kern="0" cap="none" spc="0" normalizeH="0" baseline="0" noProof="0">
                <a:ln>
                  <a:noFill/>
                </a:ln>
                <a:solidFill>
                  <a:srgbClr val="000000"/>
                </a:solidFill>
                <a:effectLst/>
                <a:uLnTx/>
                <a:uFillTx/>
                <a:latin typeface="Arial"/>
                <a:ea typeface="+mn-ea"/>
                <a:cs typeface="Arial"/>
                <a:sym typeface="Arial"/>
              </a:rPr>
              <a:t>passion for cannabis.</a:t>
            </a:r>
          </a:p>
        </p:txBody>
      </p:sp>
    </p:spTree>
    <p:extLst>
      <p:ext uri="{BB962C8B-B14F-4D97-AF65-F5344CB8AC3E}">
        <p14:creationId xmlns:p14="http://schemas.microsoft.com/office/powerpoint/2010/main" val="354404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4BC76B8-DCD1-CFD5-BF83-69BC665517F2}"/>
              </a:ext>
            </a:extLst>
          </p:cNvPr>
          <p:cNvSpPr txBox="1">
            <a:spLocks/>
          </p:cNvSpPr>
          <p:nvPr/>
        </p:nvSpPr>
        <p:spPr>
          <a:xfrm>
            <a:off x="1002890" y="1294877"/>
            <a:ext cx="21565339" cy="1390069"/>
          </a:xfrm>
          <a:prstGeom prst="rect">
            <a:avLst/>
          </a:prstGeom>
        </p:spPr>
        <p:txBody>
          <a:bodyPr vert="horz" lIns="91452" tIns="36581" rIns="91452" bIns="36581" rtlCol="0" anchor="b" anchorCtr="0">
            <a:noAutofit/>
          </a:bodyPr>
          <a:lstStyle>
            <a:lvl1pPr algn="l" defTabSz="857548" rtl="0" eaLnBrk="1" latinLnBrk="0" hangingPunct="1">
              <a:lnSpc>
                <a:spcPct val="90000"/>
              </a:lnSpc>
              <a:spcBef>
                <a:spcPct val="0"/>
              </a:spcBef>
              <a:buNone/>
              <a:defRPr sz="3600" b="1" i="0" kern="1200" spc="150" baseline="0">
                <a:solidFill>
                  <a:schemeClr val="tx1"/>
                </a:solidFill>
                <a:latin typeface="+mj-lt"/>
                <a:ea typeface="+mj-ea"/>
                <a:cs typeface="+mj-cs"/>
              </a:defRPr>
            </a:lvl1pPr>
          </a:lstStyle>
          <a:p>
            <a:pPr marL="0" marR="0" lvl="0" indent="0" algn="l" defTabSz="1715353" rtl="0" eaLnBrk="1" fontAlgn="auto" latinLnBrk="0" hangingPunct="1">
              <a:lnSpc>
                <a:spcPct val="90000"/>
              </a:lnSpc>
              <a:spcBef>
                <a:spcPct val="0"/>
              </a:spcBef>
              <a:spcAft>
                <a:spcPts val="0"/>
              </a:spcAft>
              <a:buClrTx/>
              <a:buSzTx/>
              <a:buFont typeface="Arial"/>
              <a:buNone/>
              <a:tabLst/>
              <a:defRPr/>
            </a:pPr>
            <a:r>
              <a:rPr kumimoji="0" lang="en-US" sz="7201" b="0" i="0" u="none" strike="noStrike" kern="1200" cap="none" spc="282" normalizeH="0" baseline="0" noProof="0" dirty="0">
                <a:ln>
                  <a:noFill/>
                </a:ln>
                <a:solidFill>
                  <a:prstClr val="black"/>
                </a:solidFill>
                <a:effectLst/>
                <a:uLnTx/>
                <a:uFillTx/>
                <a:latin typeface="Bebas Neue" panose="020B0606020202050201" pitchFamily="34" charset="0"/>
                <a:ea typeface="Oswald SemiBold"/>
                <a:cs typeface="Oswald SemiBold"/>
                <a:sym typeface="Oswald SemiBold"/>
              </a:rPr>
              <a:t>$70b+ Legal CANNABIS MARKET OPPORTUNITY BY 2028 Driven by Gaining Consumer acceptance</a:t>
            </a:r>
            <a:r>
              <a:rPr kumimoji="0" lang="en-US" sz="7201" b="0" i="0" u="none" strike="noStrike" kern="1200" cap="none" spc="282" normalizeH="0" baseline="30000" noProof="0" dirty="0">
                <a:ln>
                  <a:noFill/>
                </a:ln>
                <a:solidFill>
                  <a:prstClr val="black"/>
                </a:solidFill>
                <a:effectLst/>
                <a:uLnTx/>
                <a:uFillTx/>
                <a:latin typeface="Bebas Neue" panose="020B0606020202050201" pitchFamily="34" charset="0"/>
                <a:ea typeface="Oswald SemiBold"/>
                <a:cs typeface="Oswald SemiBold"/>
                <a:sym typeface="Oswald SemiBold"/>
              </a:rPr>
              <a:t>1</a:t>
            </a:r>
            <a:endParaRPr kumimoji="0" lang="en-US" sz="7201" b="0" i="0" u="none" strike="noStrike" kern="1200" cap="none" spc="300" normalizeH="0" baseline="0" noProof="0" dirty="0">
              <a:ln>
                <a:noFill/>
              </a:ln>
              <a:solidFill>
                <a:srgbClr val="20271E"/>
              </a:solidFill>
              <a:effectLst/>
              <a:uLnTx/>
              <a:uFillTx/>
              <a:latin typeface="Bebas Neue"/>
              <a:ea typeface="+mj-ea"/>
              <a:cs typeface="Arial"/>
              <a:sym typeface="Arial"/>
            </a:endParaRPr>
          </a:p>
        </p:txBody>
      </p:sp>
      <p:sp>
        <p:nvSpPr>
          <p:cNvPr id="16" name="TextBox 15">
            <a:extLst>
              <a:ext uri="{FF2B5EF4-FFF2-40B4-BE49-F238E27FC236}">
                <a16:creationId xmlns:a16="http://schemas.microsoft.com/office/drawing/2014/main" id="{7B5C2BC5-7C8F-5168-E94B-A22BEB1BF515}"/>
              </a:ext>
            </a:extLst>
          </p:cNvPr>
          <p:cNvSpPr txBox="1"/>
          <p:nvPr/>
        </p:nvSpPr>
        <p:spPr>
          <a:xfrm>
            <a:off x="10052098" y="12079073"/>
            <a:ext cx="5284791" cy="707886"/>
          </a:xfrm>
          <a:prstGeom prst="rect">
            <a:avLst/>
          </a:prstGeom>
          <a:solidFill>
            <a:schemeClr val="tx2">
              <a:lumMod val="20000"/>
              <a:lumOff val="80000"/>
              <a:alpha val="50000"/>
            </a:schemeClr>
          </a:solidFill>
        </p:spPr>
        <p:txBody>
          <a:bodyPr wrap="square">
            <a:spAutoFit/>
          </a:bodyPr>
          <a:lstStyle/>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dirty="0">
                <a:ln>
                  <a:noFill/>
                </a:ln>
                <a:solidFill>
                  <a:srgbClr val="000000"/>
                </a:solidFill>
                <a:effectLst/>
                <a:uLnTx/>
                <a:uFillTx/>
                <a:latin typeface="Arial"/>
                <a:ea typeface="+mn-ea"/>
                <a:cs typeface="Calibri" panose="020F0502020204030204" pitchFamily="34" charset="0"/>
                <a:sym typeface="Arial"/>
              </a:rPr>
              <a:t>Includes medical and recreational sales,</a:t>
            </a:r>
          </a:p>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dirty="0">
                <a:ln>
                  <a:noFill/>
                </a:ln>
                <a:solidFill>
                  <a:srgbClr val="000000"/>
                </a:solidFill>
                <a:effectLst/>
                <a:uLnTx/>
                <a:uFillTx/>
                <a:latin typeface="Arial"/>
                <a:ea typeface="+mn-ea"/>
                <a:cs typeface="Calibri" panose="020F0502020204030204" pitchFamily="34" charset="0"/>
                <a:sym typeface="Arial"/>
              </a:rPr>
              <a:t>Illicit market </a:t>
            </a:r>
            <a:r>
              <a:rPr kumimoji="0" lang="en-US" sz="2000" b="0" i="1" u="none" strike="noStrike" kern="100" cap="none" spc="0" normalizeH="0" baseline="0" noProof="0" dirty="0">
                <a:ln>
                  <a:noFill/>
                </a:ln>
                <a:solidFill>
                  <a:srgbClr val="000000"/>
                </a:solidFill>
                <a:effectLst/>
                <a:uLnTx/>
                <a:uFillTx/>
                <a:latin typeface="Arial"/>
                <a:cs typeface="Calibri" panose="020F0502020204030204" pitchFamily="34" charset="0"/>
                <a:sym typeface="Arial"/>
              </a:rPr>
              <a:t>not shown, 5-year CAGR:  7%</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BD262172-C54C-F3B4-6901-8FAEFA4E0F93}"/>
              </a:ext>
            </a:extLst>
          </p:cNvPr>
          <p:cNvGrpSpPr/>
          <p:nvPr/>
        </p:nvGrpSpPr>
        <p:grpSpPr>
          <a:xfrm>
            <a:off x="15932958" y="11775159"/>
            <a:ext cx="8212970" cy="1463231"/>
            <a:chOff x="15672808" y="7041210"/>
            <a:chExt cx="8212970" cy="1463231"/>
          </a:xfrm>
        </p:grpSpPr>
        <p:sp>
          <p:nvSpPr>
            <p:cNvPr id="50" name="Shape 2946">
              <a:extLst>
                <a:ext uri="{FF2B5EF4-FFF2-40B4-BE49-F238E27FC236}">
                  <a16:creationId xmlns:a16="http://schemas.microsoft.com/office/drawing/2014/main" id="{3637CD5A-42D1-7B7F-14D2-3C369666B708}"/>
                </a:ext>
              </a:extLst>
            </p:cNvPr>
            <p:cNvSpPr/>
            <p:nvPr/>
          </p:nvSpPr>
          <p:spPr>
            <a:xfrm>
              <a:off x="15672808" y="7041210"/>
              <a:ext cx="1463231" cy="1463231"/>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lumMod val="75000"/>
                <a:lumOff val="25000"/>
              </a:schemeClr>
            </a:solidFill>
            <a:ln w="12700">
              <a:miter lim="400000"/>
            </a:ln>
          </p:spPr>
          <p:txBody>
            <a:bodyPr lIns="17856" tIns="17856" rIns="17856" bIns="17856" anchor="ctr"/>
            <a:lstStyle/>
            <a:p>
              <a:pPr marL="0" marR="0" lvl="0" indent="0" algn="l" defTabSz="214298" rtl="0" eaLnBrk="1" fontAlgn="base" latinLnBrk="0" hangingPunct="1">
                <a:lnSpc>
                  <a:spcPct val="100000"/>
                </a:lnSpc>
                <a:spcBef>
                  <a:spcPct val="0"/>
                </a:spcBef>
                <a:spcAft>
                  <a:spcPct val="0"/>
                </a:spcAft>
                <a:buClr>
                  <a:srgbClr val="000000"/>
                </a:buClr>
                <a:buSzTx/>
                <a:buFont typeface="Arial"/>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6"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Calibri" charset="0"/>
                <a:cs typeface="Calibri" charset="0"/>
                <a:sym typeface="Gill Sans"/>
              </a:endParaRPr>
            </a:p>
          </p:txBody>
        </p:sp>
        <p:sp>
          <p:nvSpPr>
            <p:cNvPr id="17" name="TextBox 16">
              <a:extLst>
                <a:ext uri="{FF2B5EF4-FFF2-40B4-BE49-F238E27FC236}">
                  <a16:creationId xmlns:a16="http://schemas.microsoft.com/office/drawing/2014/main" id="{A09554BB-7DBD-536E-A611-28821010FA91}"/>
                </a:ext>
              </a:extLst>
            </p:cNvPr>
            <p:cNvSpPr txBox="1"/>
            <p:nvPr/>
          </p:nvSpPr>
          <p:spPr>
            <a:xfrm>
              <a:off x="17574125" y="7111105"/>
              <a:ext cx="6311653" cy="1015663"/>
            </a:xfrm>
            <a:prstGeom prst="rect">
              <a:avLst/>
            </a:prstGeom>
            <a:solidFill>
              <a:schemeClr val="tx2">
                <a:lumMod val="20000"/>
                <a:lumOff val="80000"/>
                <a:alpha val="50000"/>
              </a:schemeClr>
            </a:solidFill>
          </p:spPr>
          <p:txBody>
            <a:bodyPr wrap="square">
              <a:spAutoFit/>
            </a:bodyPr>
            <a:lstStyle/>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a:ln>
                    <a:noFill/>
                  </a:ln>
                  <a:solidFill>
                    <a:srgbClr val="000000"/>
                  </a:solidFill>
                  <a:effectLst/>
                  <a:uLnTx/>
                  <a:uFillTx/>
                  <a:latin typeface="Arial"/>
                  <a:ea typeface="+mn-ea"/>
                  <a:cs typeface="Calibri" panose="020F0502020204030204" pitchFamily="34" charset="0"/>
                  <a:sym typeface="Arial"/>
                </a:rPr>
                <a:t>Includes German (med + rec), Poland (med), Czechia (med), Australia (med), and New Zealand (med)</a:t>
              </a:r>
            </a:p>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a:ln>
                    <a:noFill/>
                  </a:ln>
                  <a:solidFill>
                    <a:srgbClr val="000000"/>
                  </a:solidFill>
                  <a:effectLst/>
                  <a:uLnTx/>
                  <a:uFillTx/>
                  <a:latin typeface="Arial"/>
                  <a:cs typeface="Calibri" panose="020F0502020204030204" pitchFamily="34" charset="0"/>
                  <a:sym typeface="Arial"/>
                </a:rPr>
                <a:t>5-year CAGR:  10%</a:t>
              </a:r>
              <a:endParaRPr kumimoji="0" lang="en-US" sz="2000" b="0" i="1"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aphicFrame>
        <p:nvGraphicFramePr>
          <p:cNvPr id="9" name="Chart 8">
            <a:extLst>
              <a:ext uri="{FF2B5EF4-FFF2-40B4-BE49-F238E27FC236}">
                <a16:creationId xmlns:a16="http://schemas.microsoft.com/office/drawing/2014/main" id="{B43CFD1E-718D-DB72-A9AD-ED1AD9ED73D4}"/>
              </a:ext>
            </a:extLst>
          </p:cNvPr>
          <p:cNvGraphicFramePr>
            <a:graphicFrameLocks/>
          </p:cNvGraphicFramePr>
          <p:nvPr>
            <p:extLst>
              <p:ext uri="{D42A27DB-BD31-4B8C-83A1-F6EECF244321}">
                <p14:modId xmlns:p14="http://schemas.microsoft.com/office/powerpoint/2010/main" val="644610332"/>
              </p:ext>
            </p:extLst>
          </p:nvPr>
        </p:nvGraphicFramePr>
        <p:xfrm>
          <a:off x="2044898" y="3787568"/>
          <a:ext cx="18634047" cy="7983926"/>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1082;p9">
            <a:extLst>
              <a:ext uri="{FF2B5EF4-FFF2-40B4-BE49-F238E27FC236}">
                <a16:creationId xmlns:a16="http://schemas.microsoft.com/office/drawing/2014/main" id="{120BA828-47EB-7737-EE5A-53B24DEEC49D}"/>
              </a:ext>
            </a:extLst>
          </p:cNvPr>
          <p:cNvSpPr txBox="1"/>
          <p:nvPr/>
        </p:nvSpPr>
        <p:spPr>
          <a:xfrm>
            <a:off x="172744" y="13274908"/>
            <a:ext cx="23651844"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30000" noProof="0" dirty="0">
                <a:ln>
                  <a:noFill/>
                </a:ln>
                <a:solidFill>
                  <a:srgbClr val="7F7F7F"/>
                </a:solidFill>
                <a:effectLst/>
                <a:uLnTx/>
                <a:uFillTx/>
                <a:latin typeface="+mj-lt"/>
                <a:ea typeface="Montserrat"/>
                <a:cs typeface="Montserrat"/>
                <a:sym typeface="Montserrat"/>
              </a:rPr>
              <a:t>1</a:t>
            </a:r>
            <a:r>
              <a:rPr kumimoji="0" lang="en-US" sz="2000" b="0" i="0" u="none" strike="noStrike" kern="0" cap="none" spc="0" normalizeH="0" baseline="0" noProof="0" dirty="0">
                <a:ln>
                  <a:noFill/>
                </a:ln>
                <a:solidFill>
                  <a:srgbClr val="7F7F7F"/>
                </a:solidFill>
                <a:effectLst/>
                <a:uLnTx/>
                <a:uFillTx/>
                <a:latin typeface="+mj-lt"/>
                <a:ea typeface="Montserrat"/>
                <a:cs typeface="Montserrat"/>
                <a:sym typeface="Montserrat"/>
              </a:rPr>
              <a:t> Represents adult-use and medical cannabis market forecasts for the U.S., Canada and Germany; and medical cannabis forecasts for Australia, Poland and Czech Republic. Forecasts and estimates are subject to the risk factors described in the Disclaimers and Cautionary Statements section of this Presentation. Source(s): Canada: Internal Proprietary TAM Estimate &amp; Market Model; U.S. and International Markets: BDSA Market Forecasts as of June 2024 In $CAD - 1.32 Currency conversion $USD to $CAD.</a:t>
            </a:r>
          </a:p>
        </p:txBody>
      </p:sp>
      <p:pic>
        <p:nvPicPr>
          <p:cNvPr id="2" name="Picture 1">
            <a:extLst>
              <a:ext uri="{FF2B5EF4-FFF2-40B4-BE49-F238E27FC236}">
                <a16:creationId xmlns:a16="http://schemas.microsoft.com/office/drawing/2014/main" id="{250D2191-2218-52EC-3D65-50974D4801C0}"/>
              </a:ext>
            </a:extLst>
          </p:cNvPr>
          <p:cNvPicPr>
            <a:picLocks noChangeAspect="1"/>
          </p:cNvPicPr>
          <p:nvPr/>
        </p:nvPicPr>
        <p:blipFill>
          <a:blip r:embed="rId4"/>
          <a:stretch>
            <a:fillRect/>
          </a:stretch>
        </p:blipFill>
        <p:spPr>
          <a:xfrm>
            <a:off x="143406" y="11659123"/>
            <a:ext cx="2238375" cy="1676400"/>
          </a:xfrm>
          <a:prstGeom prst="rect">
            <a:avLst/>
          </a:prstGeom>
        </p:spPr>
      </p:pic>
      <p:sp>
        <p:nvSpPr>
          <p:cNvPr id="14" name="TextBox 13">
            <a:extLst>
              <a:ext uri="{FF2B5EF4-FFF2-40B4-BE49-F238E27FC236}">
                <a16:creationId xmlns:a16="http://schemas.microsoft.com/office/drawing/2014/main" id="{4A7D789C-7D62-F9B3-B409-FD6E9B435E48}"/>
              </a:ext>
            </a:extLst>
          </p:cNvPr>
          <p:cNvSpPr txBox="1"/>
          <p:nvPr/>
        </p:nvSpPr>
        <p:spPr>
          <a:xfrm>
            <a:off x="2111459" y="12143380"/>
            <a:ext cx="5612377" cy="707886"/>
          </a:xfrm>
          <a:prstGeom prst="rect">
            <a:avLst/>
          </a:prstGeom>
          <a:solidFill>
            <a:schemeClr val="tx2">
              <a:lumMod val="20000"/>
              <a:lumOff val="80000"/>
              <a:alpha val="50000"/>
            </a:schemeClr>
          </a:solidFill>
        </p:spPr>
        <p:txBody>
          <a:bodyPr wrap="square">
            <a:spAutoFit/>
          </a:bodyPr>
          <a:lstStyle/>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dirty="0">
                <a:ln>
                  <a:noFill/>
                </a:ln>
                <a:solidFill>
                  <a:srgbClr val="000000"/>
                </a:solidFill>
                <a:effectLst/>
                <a:uLnTx/>
                <a:uFillTx/>
                <a:latin typeface="Arial"/>
                <a:ea typeface="+mn-ea"/>
                <a:cs typeface="Calibri" panose="020F0502020204030204" pitchFamily="34" charset="0"/>
                <a:sym typeface="Arial"/>
              </a:rPr>
              <a:t>Includes medical and recreational sales,</a:t>
            </a:r>
          </a:p>
          <a:p>
            <a:pPr marL="0" marR="0" lvl="0" indent="0" algn="ctr" defTabSz="1829074" rtl="0" eaLnBrk="1" fontAlgn="auto" latinLnBrk="0" hangingPunct="1">
              <a:lnSpc>
                <a:spcPct val="100000"/>
              </a:lnSpc>
              <a:spcBef>
                <a:spcPts val="0"/>
              </a:spcBef>
              <a:spcAft>
                <a:spcPts val="0"/>
              </a:spcAft>
              <a:buClrTx/>
              <a:buSzTx/>
              <a:buFont typeface="Arial"/>
              <a:buNone/>
              <a:tabLst/>
              <a:defRPr/>
            </a:pPr>
            <a:r>
              <a:rPr kumimoji="0" lang="en-US" sz="2000" b="0" i="1" u="none" strike="noStrike" kern="100" cap="none" spc="0" normalizeH="0" baseline="0" noProof="0" dirty="0">
                <a:ln>
                  <a:noFill/>
                </a:ln>
                <a:solidFill>
                  <a:srgbClr val="000000"/>
                </a:solidFill>
                <a:effectLst/>
                <a:uLnTx/>
                <a:uFillTx/>
                <a:latin typeface="Arial"/>
                <a:ea typeface="+mn-ea"/>
                <a:cs typeface="Calibri" panose="020F0502020204030204" pitchFamily="34" charset="0"/>
                <a:sym typeface="Arial"/>
              </a:rPr>
              <a:t>Illicit market </a:t>
            </a:r>
            <a:r>
              <a:rPr kumimoji="0" lang="en-US" sz="2000" b="0" i="1" u="none" strike="noStrike" kern="100" cap="none" spc="0" normalizeH="0" baseline="0" noProof="0" dirty="0">
                <a:ln>
                  <a:noFill/>
                </a:ln>
                <a:solidFill>
                  <a:srgbClr val="000000"/>
                </a:solidFill>
                <a:effectLst/>
                <a:uLnTx/>
                <a:uFillTx/>
                <a:latin typeface="Arial"/>
                <a:cs typeface="Calibri" panose="020F0502020204030204" pitchFamily="34" charset="0"/>
                <a:sym typeface="Arial"/>
              </a:rPr>
              <a:t>not shown, 5-year CAGR:  3%</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4" name="Picture 3">
            <a:extLst>
              <a:ext uri="{FF2B5EF4-FFF2-40B4-BE49-F238E27FC236}">
                <a16:creationId xmlns:a16="http://schemas.microsoft.com/office/drawing/2014/main" id="{98658828-EA38-C6A9-8C07-3ED62BF755E9}"/>
              </a:ext>
            </a:extLst>
          </p:cNvPr>
          <p:cNvPicPr>
            <a:picLocks noChangeAspect="1"/>
          </p:cNvPicPr>
          <p:nvPr/>
        </p:nvPicPr>
        <p:blipFill>
          <a:blip r:embed="rId5"/>
          <a:stretch>
            <a:fillRect/>
          </a:stretch>
        </p:blipFill>
        <p:spPr>
          <a:xfrm>
            <a:off x="8319905" y="11643266"/>
            <a:ext cx="1674929" cy="1579893"/>
          </a:xfrm>
          <a:prstGeom prst="rect">
            <a:avLst/>
          </a:prstGeom>
        </p:spPr>
      </p:pic>
    </p:spTree>
    <p:extLst>
      <p:ext uri="{BB962C8B-B14F-4D97-AF65-F5344CB8AC3E}">
        <p14:creationId xmlns:p14="http://schemas.microsoft.com/office/powerpoint/2010/main" val="322581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3764F-46C5-B807-DD51-17683450CF0B}"/>
            </a:ext>
          </a:extLst>
        </p:cNvPr>
        <p:cNvGrpSpPr/>
        <p:nvPr/>
      </p:nvGrpSpPr>
      <p:grpSpPr>
        <a:xfrm>
          <a:off x="0" y="0"/>
          <a:ext cx="0" cy="0"/>
          <a:chOff x="0" y="0"/>
          <a:chExt cx="0" cy="0"/>
        </a:xfrm>
      </p:grpSpPr>
      <p:sp>
        <p:nvSpPr>
          <p:cNvPr id="68" name="Title 1">
            <a:extLst>
              <a:ext uri="{FF2B5EF4-FFF2-40B4-BE49-F238E27FC236}">
                <a16:creationId xmlns:a16="http://schemas.microsoft.com/office/drawing/2014/main" id="{7C7FFA7D-66A5-A9B5-BB1C-349E276FBC40}"/>
              </a:ext>
            </a:extLst>
          </p:cNvPr>
          <p:cNvSpPr txBox="1">
            <a:spLocks/>
          </p:cNvSpPr>
          <p:nvPr/>
        </p:nvSpPr>
        <p:spPr>
          <a:xfrm>
            <a:off x="921604" y="818703"/>
            <a:ext cx="23177257" cy="2092772"/>
          </a:xfrm>
          <a:prstGeom prst="rect">
            <a:avLst/>
          </a:prstGeom>
        </p:spPr>
        <p:txBody>
          <a:bodyPr vert="horz" lIns="42868" tIns="17148" rIns="42868" bIns="17148" rtlCol="0" anchor="ctr" anchorCtr="0">
            <a:noAutofit/>
          </a:bodyPr>
          <a:lstStyle>
            <a:lvl1pPr algn="l" defTabSz="1829074" rtl="0" eaLnBrk="1" latinLnBrk="0" hangingPunct="1">
              <a:lnSpc>
                <a:spcPct val="100000"/>
              </a:lnSpc>
              <a:spcBef>
                <a:spcPct val="0"/>
              </a:spcBef>
              <a:buNone/>
              <a:defRPr sz="7201" b="1" kern="1200" spc="300" baseline="0">
                <a:solidFill>
                  <a:schemeClr val="tx1"/>
                </a:solidFill>
                <a:latin typeface="Bebas Neue" panose="020B0606020202050201" pitchFamily="34" charset="0"/>
                <a:ea typeface="+mj-ea"/>
                <a:cs typeface="+mj-cs"/>
              </a:defRPr>
            </a:lvl1pPr>
          </a:lstStyle>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rPr>
              <a:t>Dedicated to being a leader in the cannabis sector</a:t>
            </a: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a:t>
            </a:r>
            <a:endParaRPr kumimoji="0" lang="en-US" sz="7200" b="0"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endParaRPr>
          </a:p>
          <a:p>
            <a:pPr marL="0" marR="0" lvl="0" indent="0" algn="l" defTabSz="1829074"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Purpose-Built Structure </a:t>
            </a:r>
            <a:r>
              <a:rPr kumimoji="0" lang="en-US" sz="7200" b="0"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rPr>
              <a:t>to </a:t>
            </a:r>
            <a:r>
              <a:rPr kumimoji="0" lang="en-US" sz="7200" b="0" i="0" u="none" strike="noStrike" kern="1200" cap="none" spc="300" normalizeH="0" baseline="0" noProof="0" dirty="0">
                <a:ln>
                  <a:noFill/>
                </a:ln>
                <a:solidFill>
                  <a:srgbClr val="20271E"/>
                </a:solidFill>
                <a:effectLst/>
                <a:uLnTx/>
                <a:uFillTx/>
                <a:latin typeface="Bebas Neue" panose="020B0606020202050201" pitchFamily="34" charset="0"/>
                <a:ea typeface="+mj-ea"/>
                <a:cs typeface="+mj-cs"/>
                <a:sym typeface="Arial"/>
              </a:rPr>
              <a:t>Unlock Value Across Core Markets</a:t>
            </a:r>
            <a:endParaRPr kumimoji="0" lang="en-US" sz="7200" b="1" i="0" u="none" strike="noStrike" kern="1200" cap="none" spc="300" normalizeH="0" baseline="0" noProof="0">
              <a:ln>
                <a:noFill/>
              </a:ln>
              <a:solidFill>
                <a:srgbClr val="20271E"/>
              </a:solidFill>
              <a:effectLst/>
              <a:uLnTx/>
              <a:uFillTx/>
              <a:latin typeface="Bebas Neue" panose="020B0606020202050201" pitchFamily="34" charset="0"/>
              <a:ea typeface="+mj-ea"/>
              <a:cs typeface="+mj-cs"/>
              <a:sym typeface="Arial"/>
            </a:endParaRPr>
          </a:p>
        </p:txBody>
      </p:sp>
      <p:sp>
        <p:nvSpPr>
          <p:cNvPr id="4" name="TextBox 3">
            <a:extLst>
              <a:ext uri="{FF2B5EF4-FFF2-40B4-BE49-F238E27FC236}">
                <a16:creationId xmlns:a16="http://schemas.microsoft.com/office/drawing/2014/main" id="{004FC33F-F292-DA5F-1CA1-80AD309C6615}"/>
              </a:ext>
            </a:extLst>
          </p:cNvPr>
          <p:cNvSpPr txBox="1"/>
          <p:nvPr/>
        </p:nvSpPr>
        <p:spPr>
          <a:xfrm>
            <a:off x="7903992" y="13970000"/>
            <a:ext cx="9241008" cy="307777"/>
          </a:xfrm>
          <a:prstGeom prst="rect">
            <a:avLst/>
          </a:prstGeom>
          <a:solidFill>
            <a:schemeClr val="l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Rounded Corners 5">
            <a:extLst>
              <a:ext uri="{FF2B5EF4-FFF2-40B4-BE49-F238E27FC236}">
                <a16:creationId xmlns:a16="http://schemas.microsoft.com/office/drawing/2014/main" id="{5AC2F3DC-7646-1A2B-B060-EF34A050EA66}"/>
              </a:ext>
            </a:extLst>
          </p:cNvPr>
          <p:cNvSpPr/>
          <p:nvPr/>
        </p:nvSpPr>
        <p:spPr>
          <a:xfrm>
            <a:off x="1282157" y="5818529"/>
            <a:ext cx="4966735" cy="4106386"/>
          </a:xfrm>
          <a:prstGeom prst="roundRect">
            <a:avLst/>
          </a:prstGeom>
          <a:gradFill flip="none" rotWithShape="1">
            <a:gsLst>
              <a:gs pos="0">
                <a:srgbClr val="B6811C"/>
              </a:gs>
              <a:gs pos="50000">
                <a:srgbClr val="B6811C">
                  <a:alpha val="60000"/>
                </a:srgbClr>
              </a:gs>
              <a:gs pos="100000">
                <a:srgbClr val="B6811C">
                  <a:alpha val="20000"/>
                </a:srgb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rPr>
              <a:t>Unified Global Medical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p:txBody>
      </p:sp>
      <p:sp>
        <p:nvSpPr>
          <p:cNvPr id="12" name="Rectangle: Rounded Corners 11">
            <a:extLst>
              <a:ext uri="{FF2B5EF4-FFF2-40B4-BE49-F238E27FC236}">
                <a16:creationId xmlns:a16="http://schemas.microsoft.com/office/drawing/2014/main" id="{096A1BA1-5B67-D6EB-8F0D-210C5EDDC1A0}"/>
              </a:ext>
            </a:extLst>
          </p:cNvPr>
          <p:cNvSpPr/>
          <p:nvPr/>
        </p:nvSpPr>
        <p:spPr>
          <a:xfrm>
            <a:off x="1239850" y="10213727"/>
            <a:ext cx="10444656" cy="1757814"/>
          </a:xfrm>
          <a:prstGeom prst="roundRect">
            <a:avLst/>
          </a:prstGeom>
          <a:solidFill>
            <a:srgbClr val="20291D"/>
          </a:solidFill>
          <a:ln w="57150" cap="flat" cmpd="sng" algn="ctr">
            <a:solidFill>
              <a:srgbClr val="20271E">
                <a:lumMod val="75000"/>
                <a:lumOff val="25000"/>
              </a:srgbClr>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4000" b="1" i="0" u="none" strike="noStrike" kern="0" cap="none" spc="0" normalizeH="0" baseline="0" noProof="0">
                <a:ln>
                  <a:noFill/>
                </a:ln>
                <a:solidFill>
                  <a:srgbClr val="FFFFFF"/>
                </a:solidFill>
                <a:effectLst/>
                <a:uLnTx/>
                <a:uFillTx/>
                <a:latin typeface="Montserrat" panose="00000500000000000000" pitchFamily="2" charset="0"/>
                <a:ea typeface="+mn-ea"/>
                <a:cs typeface="Proxima Nova" panose="020B0604020202020204" charset="0"/>
                <a:sym typeface="Arial"/>
              </a:rPr>
              <a:t>Global Cannabis Operations</a:t>
            </a:r>
          </a:p>
        </p:txBody>
      </p:sp>
      <p:grpSp>
        <p:nvGrpSpPr>
          <p:cNvPr id="16" name="Group 15">
            <a:extLst>
              <a:ext uri="{FF2B5EF4-FFF2-40B4-BE49-F238E27FC236}">
                <a16:creationId xmlns:a16="http://schemas.microsoft.com/office/drawing/2014/main" id="{20F7AB7D-248F-AF7B-2208-1631FE3FB7A8}"/>
              </a:ext>
            </a:extLst>
          </p:cNvPr>
          <p:cNvGrpSpPr/>
          <p:nvPr/>
        </p:nvGrpSpPr>
        <p:grpSpPr>
          <a:xfrm>
            <a:off x="6717771" y="5818529"/>
            <a:ext cx="4966735" cy="4106386"/>
            <a:chOff x="9186621" y="3916361"/>
            <a:chExt cx="4966735" cy="4611303"/>
          </a:xfrm>
        </p:grpSpPr>
        <p:sp>
          <p:nvSpPr>
            <p:cNvPr id="17" name="Rectangle: Rounded Corners 16">
              <a:extLst>
                <a:ext uri="{FF2B5EF4-FFF2-40B4-BE49-F238E27FC236}">
                  <a16:creationId xmlns:a16="http://schemas.microsoft.com/office/drawing/2014/main" id="{B51EE636-8D64-6C1D-984E-B32E48EAE62E}"/>
                </a:ext>
              </a:extLst>
            </p:cNvPr>
            <p:cNvSpPr/>
            <p:nvPr/>
          </p:nvSpPr>
          <p:spPr>
            <a:xfrm>
              <a:off x="9186621" y="3916361"/>
              <a:ext cx="4966735" cy="4611303"/>
            </a:xfrm>
            <a:prstGeom prst="roundRect">
              <a:avLst/>
            </a:prstGeom>
            <a:gradFill flip="none" rotWithShape="1">
              <a:gsLst>
                <a:gs pos="0">
                  <a:srgbClr val="B6811C"/>
                </a:gs>
                <a:gs pos="100000">
                  <a:srgbClr val="B6811C">
                    <a:alpha val="20000"/>
                  </a:srgbClr>
                </a:gs>
                <a:gs pos="50000">
                  <a:srgbClr val="B6811C">
                    <a:alpha val="60000"/>
                  </a:srgbClr>
                </a:gs>
                <a:gs pos="1000">
                  <a:srgbClr val="B6811C">
                    <a:alpha val="92000"/>
                  </a:srgb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rPr>
                <a:t>Simplified Canada Adult-Use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p:txBody>
        </p:sp>
        <p:pic>
          <p:nvPicPr>
            <p:cNvPr id="18" name="Picture 17" descr="7ACRES - Costa Canna">
              <a:extLst>
                <a:ext uri="{FF2B5EF4-FFF2-40B4-BE49-F238E27FC236}">
                  <a16:creationId xmlns:a16="http://schemas.microsoft.com/office/drawing/2014/main" id="{FFAFD10C-19DB-2B32-C842-04E2D1D01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9132" y="5027618"/>
              <a:ext cx="2364296" cy="23642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18" descr="Puffin's Cannabis Partners - Beverages">
              <a:extLst>
                <a:ext uri="{FF2B5EF4-FFF2-40B4-BE49-F238E27FC236}">
                  <a16:creationId xmlns:a16="http://schemas.microsoft.com/office/drawing/2014/main" id="{088C4128-02DF-80AC-F3E2-956E5B8EF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2721" y="6856814"/>
              <a:ext cx="1486411" cy="14864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19" descr="Ultra Premium Flower &amp; Infused Pre-Rolls">
              <a:extLst>
                <a:ext uri="{FF2B5EF4-FFF2-40B4-BE49-F238E27FC236}">
                  <a16:creationId xmlns:a16="http://schemas.microsoft.com/office/drawing/2014/main" id="{80E74D4D-1EB7-ED47-EB56-F61962A5C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7198" y="6972130"/>
              <a:ext cx="1312862" cy="131286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2" name="Picture 21">
            <a:extLst>
              <a:ext uri="{FF2B5EF4-FFF2-40B4-BE49-F238E27FC236}">
                <a16:creationId xmlns:a16="http://schemas.microsoft.com/office/drawing/2014/main" id="{91BD3B71-BA35-D575-AC2C-358FCAA7ABF7}"/>
              </a:ext>
            </a:extLst>
          </p:cNvPr>
          <p:cNvPicPr>
            <a:picLocks noChangeAspect="1"/>
          </p:cNvPicPr>
          <p:nvPr/>
        </p:nvPicPr>
        <p:blipFill>
          <a:blip r:embed="rId6"/>
          <a:stretch>
            <a:fillRect/>
          </a:stretch>
        </p:blipFill>
        <p:spPr>
          <a:xfrm>
            <a:off x="7338127" y="7517894"/>
            <a:ext cx="1414395" cy="664522"/>
          </a:xfrm>
          <a:prstGeom prst="rect">
            <a:avLst/>
          </a:prstGeom>
        </p:spPr>
      </p:pic>
      <p:sp>
        <p:nvSpPr>
          <p:cNvPr id="24" name="Rectangle: Rounded Corners 23">
            <a:extLst>
              <a:ext uri="{FF2B5EF4-FFF2-40B4-BE49-F238E27FC236}">
                <a16:creationId xmlns:a16="http://schemas.microsoft.com/office/drawing/2014/main" id="{6EEA3F61-5B40-3176-C44F-5284C007E2AD}"/>
              </a:ext>
            </a:extLst>
          </p:cNvPr>
          <p:cNvSpPr/>
          <p:nvPr/>
        </p:nvSpPr>
        <p:spPr>
          <a:xfrm>
            <a:off x="18442870" y="5640729"/>
            <a:ext cx="4966735" cy="4106386"/>
          </a:xfrm>
          <a:prstGeom prst="roundRect">
            <a:avLst/>
          </a:prstGeom>
          <a:gradFill flip="none" rotWithShape="1">
            <a:gsLst>
              <a:gs pos="0">
                <a:schemeClr val="accent1">
                  <a:lumMod val="75000"/>
                </a:schemeClr>
              </a:gs>
              <a:gs pos="50000">
                <a:schemeClr val="accent1">
                  <a:lumMod val="75000"/>
                  <a:alpha val="60000"/>
                </a:schemeClr>
              </a:gs>
              <a:gs pos="100000">
                <a:schemeClr val="accent1">
                  <a:lumMod val="75000"/>
                  <a:alpha val="20000"/>
                </a:scheme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rPr>
              <a:t>Canopy USA</a:t>
            </a:r>
            <a:r>
              <a:rPr kumimoji="0" lang="en-CA" sz="3600" b="1" i="0" u="none" strike="noStrike" kern="0" cap="none" spc="0" normalizeH="0" baseline="30000" noProof="0">
                <a:ln>
                  <a:noFill/>
                </a:ln>
                <a:solidFill>
                  <a:srgbClr val="FFFFFF"/>
                </a:solidFill>
                <a:effectLst/>
                <a:uLnTx/>
                <a:uFillTx/>
                <a:latin typeface="Montserrat" panose="00000500000000000000" pitchFamily="2" charset="0"/>
                <a:ea typeface="+mn-ea"/>
                <a:cs typeface="+mn-cs"/>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36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a:ln>
                <a:noFill/>
              </a:ln>
              <a:solidFill>
                <a:srgbClr val="FFFFFF"/>
              </a:solidFill>
              <a:effectLst/>
              <a:uLnTx/>
              <a:uFillTx/>
              <a:latin typeface="Montserrat" panose="00000500000000000000" pitchFamily="2" charset="0"/>
              <a:ea typeface="+mn-ea"/>
              <a:cs typeface="+mn-cs"/>
              <a:sym typeface="Arial"/>
            </a:endParaRPr>
          </a:p>
        </p:txBody>
      </p:sp>
      <p:pic>
        <p:nvPicPr>
          <p:cNvPr id="449" name="Picture 448" descr="Logo&#10;&#10;Description automatically generated">
            <a:extLst>
              <a:ext uri="{FF2B5EF4-FFF2-40B4-BE49-F238E27FC236}">
                <a16:creationId xmlns:a16="http://schemas.microsoft.com/office/drawing/2014/main" id="{4E0D8352-01E4-D966-09A3-D5E8567A90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987266" y="6480227"/>
            <a:ext cx="1541733" cy="1401998"/>
          </a:xfrm>
          <a:prstGeom prst="rect">
            <a:avLst/>
          </a:prstGeom>
        </p:spPr>
      </p:pic>
      <p:pic>
        <p:nvPicPr>
          <p:cNvPr id="450" name="Picture 14" descr="Jetty Extracts | CannMenus™">
            <a:extLst>
              <a:ext uri="{FF2B5EF4-FFF2-40B4-BE49-F238E27FC236}">
                <a16:creationId xmlns:a16="http://schemas.microsoft.com/office/drawing/2014/main" id="{4D3771CF-CDE6-B25E-D948-598A51A12F5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073395" y="6879818"/>
            <a:ext cx="1601421" cy="602816"/>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2" descr="TerrAscend">
            <a:extLst>
              <a:ext uri="{FF2B5EF4-FFF2-40B4-BE49-F238E27FC236}">
                <a16:creationId xmlns:a16="http://schemas.microsoft.com/office/drawing/2014/main" id="{B12C7660-C6B3-7CEC-C479-4E1581D69CF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9552594" y="8550588"/>
            <a:ext cx="2805195" cy="580797"/>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451" descr="A black and white sign&#10;&#10;Description automatically generated with low confidence">
            <a:extLst>
              <a:ext uri="{FF2B5EF4-FFF2-40B4-BE49-F238E27FC236}">
                <a16:creationId xmlns:a16="http://schemas.microsoft.com/office/drawing/2014/main" id="{D0AF66AB-CC62-6B69-23DE-2F58DDF273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750975" y="8010533"/>
            <a:ext cx="2288772" cy="448979"/>
          </a:xfrm>
          <a:prstGeom prst="rect">
            <a:avLst/>
          </a:prstGeom>
        </p:spPr>
      </p:pic>
      <p:cxnSp>
        <p:nvCxnSpPr>
          <p:cNvPr id="454" name="Straight Connector 453">
            <a:extLst>
              <a:ext uri="{FF2B5EF4-FFF2-40B4-BE49-F238E27FC236}">
                <a16:creationId xmlns:a16="http://schemas.microsoft.com/office/drawing/2014/main" id="{6FD6BA7B-85C9-92AA-3B7F-B3E08BD6544D}"/>
              </a:ext>
            </a:extLst>
          </p:cNvPr>
          <p:cNvCxnSpPr>
            <a:cxnSpLocks/>
          </p:cNvCxnSpPr>
          <p:nvPr/>
        </p:nvCxnSpPr>
        <p:spPr>
          <a:xfrm>
            <a:off x="17758233" y="5640729"/>
            <a:ext cx="0" cy="6543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0FE05427-7D7F-78C4-4DD3-05843852E06B}"/>
              </a:ext>
            </a:extLst>
          </p:cNvPr>
          <p:cNvSpPr txBox="1"/>
          <p:nvPr/>
        </p:nvSpPr>
        <p:spPr>
          <a:xfrm>
            <a:off x="1154976" y="12658052"/>
            <a:ext cx="22710511" cy="1323439"/>
          </a:xfrm>
          <a:prstGeom prst="rect">
            <a:avLst/>
          </a:prstGeom>
          <a:noFill/>
        </p:spPr>
        <p:txBody>
          <a:bodyPr wrap="square">
            <a:spAutoFit/>
          </a:bodyPr>
          <a:lstStyle/>
          <a:p>
            <a:pPr marR="0" lvl="0" algn="l" defTabSz="857471" rtl="0" eaLnBrk="1" fontAlgn="auto" latinLnBrk="0" hangingPunct="1">
              <a:lnSpc>
                <a:spcPct val="100000"/>
              </a:lnSpc>
              <a:spcBef>
                <a:spcPts val="0"/>
              </a:spcBef>
              <a:spcAft>
                <a:spcPts val="0"/>
              </a:spcAft>
              <a:buClr>
                <a:srgbClr val="000000"/>
              </a:buClr>
              <a:buSzTx/>
              <a:tabLst/>
              <a:defRPr/>
            </a:pPr>
            <a:r>
              <a:rPr kumimoji="0" lang="en-US" sz="2000" b="0" i="0" u="none" strike="noStrike" kern="0" cap="none" spc="0" normalizeH="0" baseline="30000" noProof="0" dirty="0">
                <a:ln>
                  <a:noFill/>
                </a:ln>
                <a:solidFill>
                  <a:srgbClr val="7F7F7F"/>
                </a:solidFill>
                <a:effectLst/>
                <a:uLnTx/>
                <a:uFillTx/>
                <a:latin typeface="Arial"/>
                <a:cs typeface="Arial"/>
                <a:sym typeface="Montserrat"/>
              </a:rPr>
              <a:t>1. Canopy USA holds the U.S. THC investments that were previously held by Canopy Growth. Canopy USA owns 100% of the outstanding equity interests in Acreage and 100% of the outstanding equity interests in Wana. In addition, Canopy USA owns approximately 77% of Jetty. Certain entities over which Canopy USA exercises control (such entities, the “Canopy USA LPs”) may also convert their conditional ownership of </a:t>
            </a:r>
            <a:r>
              <a:rPr kumimoji="0" lang="en-US" sz="2000" b="0" i="0" u="none" strike="noStrike" kern="0" cap="none" spc="0" normalizeH="0" baseline="30000" noProof="0" dirty="0" err="1">
                <a:ln>
                  <a:noFill/>
                </a:ln>
                <a:solidFill>
                  <a:srgbClr val="7F7F7F"/>
                </a:solidFill>
                <a:effectLst/>
                <a:uLnTx/>
                <a:uFillTx/>
                <a:latin typeface="Arial"/>
                <a:cs typeface="Arial"/>
                <a:sym typeface="Montserrat"/>
              </a:rPr>
              <a:t>TerrAscend</a:t>
            </a:r>
            <a:r>
              <a:rPr kumimoji="0" lang="en-US" sz="2000" b="0" i="0" u="none" strike="noStrike" kern="0" cap="none" spc="0" normalizeH="0" baseline="30000" noProof="0" dirty="0">
                <a:ln>
                  <a:noFill/>
                </a:ln>
                <a:solidFill>
                  <a:srgbClr val="7F7F7F"/>
                </a:solidFill>
                <a:effectLst/>
                <a:uLnTx/>
                <a:uFillTx/>
                <a:latin typeface="Arial"/>
                <a:cs typeface="Arial"/>
                <a:sym typeface="Montserrat"/>
              </a:rPr>
              <a:t> Corp. (“</a:t>
            </a:r>
            <a:r>
              <a:rPr kumimoji="0" lang="en-US" sz="2000" b="0" i="0" u="none" strike="noStrike" kern="0" cap="none" spc="0" normalizeH="0" baseline="30000" noProof="0" dirty="0" err="1">
                <a:ln>
                  <a:noFill/>
                </a:ln>
                <a:solidFill>
                  <a:srgbClr val="7F7F7F"/>
                </a:solidFill>
                <a:effectLst/>
                <a:uLnTx/>
                <a:uFillTx/>
                <a:latin typeface="Arial"/>
                <a:cs typeface="Arial"/>
                <a:sym typeface="Montserrat"/>
              </a:rPr>
              <a:t>TerrAscend</a:t>
            </a:r>
            <a:r>
              <a:rPr kumimoji="0" lang="en-US" sz="2000" b="0" i="0" u="none" strike="noStrike" kern="0" cap="none" spc="0" normalizeH="0" baseline="30000" noProof="0" dirty="0">
                <a:ln>
                  <a:noFill/>
                </a:ln>
                <a:solidFill>
                  <a:srgbClr val="7F7F7F"/>
                </a:solidFill>
                <a:effectLst/>
                <a:uLnTx/>
                <a:uFillTx/>
                <a:latin typeface="Arial"/>
                <a:cs typeface="Arial"/>
                <a:sym typeface="Montserrat"/>
              </a:rPr>
              <a:t>”) into common shares of </a:t>
            </a:r>
            <a:r>
              <a:rPr kumimoji="0" lang="en-US" sz="2000" b="0" i="0" u="none" strike="noStrike" kern="0" cap="none" spc="0" normalizeH="0" baseline="30000" noProof="0" dirty="0" err="1">
                <a:ln>
                  <a:noFill/>
                </a:ln>
                <a:solidFill>
                  <a:srgbClr val="7F7F7F"/>
                </a:solidFill>
                <a:effectLst/>
                <a:uLnTx/>
                <a:uFillTx/>
                <a:latin typeface="Arial"/>
                <a:cs typeface="Arial"/>
                <a:sym typeface="Montserrat"/>
              </a:rPr>
              <a:t>TerrAscend</a:t>
            </a:r>
            <a:r>
              <a:rPr kumimoji="0" lang="en-US" sz="2000" b="0" i="0" u="none" strike="noStrike" kern="0" cap="none" spc="0" normalizeH="0" baseline="30000" noProof="0" dirty="0">
                <a:ln>
                  <a:noFill/>
                </a:ln>
                <a:solidFill>
                  <a:srgbClr val="7F7F7F"/>
                </a:solidFill>
                <a:effectLst/>
                <a:uLnTx/>
                <a:uFillTx/>
                <a:latin typeface="Arial"/>
                <a:cs typeface="Arial"/>
                <a:sym typeface="Montserrat"/>
              </a:rPr>
              <a:t> (the “</a:t>
            </a:r>
            <a:r>
              <a:rPr kumimoji="0" lang="en-US" sz="2000" b="0" i="0" u="none" strike="noStrike" kern="0" cap="none" spc="0" normalizeH="0" baseline="30000" noProof="0" dirty="0" err="1">
                <a:ln>
                  <a:noFill/>
                </a:ln>
                <a:solidFill>
                  <a:srgbClr val="7F7F7F"/>
                </a:solidFill>
                <a:effectLst/>
                <a:uLnTx/>
                <a:uFillTx/>
                <a:latin typeface="Arial"/>
                <a:cs typeface="Arial"/>
                <a:sym typeface="Montserrat"/>
              </a:rPr>
              <a:t>TerrAscend</a:t>
            </a:r>
            <a:r>
              <a:rPr kumimoji="0" lang="en-US" sz="2000" b="0" i="0" u="none" strike="noStrike" kern="0" cap="none" spc="0" normalizeH="0" baseline="30000" noProof="0" dirty="0">
                <a:ln>
                  <a:noFill/>
                </a:ln>
                <a:solidFill>
                  <a:srgbClr val="7F7F7F"/>
                </a:solidFill>
                <a:effectLst/>
                <a:uLnTx/>
                <a:uFillTx/>
                <a:latin typeface="Arial"/>
                <a:cs typeface="Arial"/>
                <a:sym typeface="Montserrat"/>
              </a:rPr>
              <a:t> Common Shares”). As of April 30, 2024, as a result of a series of transactions related to certain amendments to the Canopy USA structure, as further described in the Form 10-K filed with the SEC, the Company deconsolidated the financial results of Canopy USA and has a noncontrolling interest in Canopy USA as of such date. Canopy Growth holds Non-Voting Shares of Canopy USA and until such time as Canopy Growth converts the Non-Voting Shares into Class B shares of Canopy USA (the “Canopy USA Class B Shares”) following the date that the NASDAQ Stock Market or The New York Stock Exchange permit the listing of companies that consolidate the financial statements of companies that cultivate, distribute or possess marijuana (as defined in 21 U.S.C 802) in the United States (the “Stock Exchange Permissibility Date”), Canopy Growth will have no economic or voting interest in Canopy USA, Acreage, Wana, Jetty or </a:t>
            </a:r>
            <a:r>
              <a:rPr kumimoji="0" lang="en-US" sz="2000" b="0" i="0" u="none" strike="noStrike" kern="0" cap="none" spc="0" normalizeH="0" baseline="30000" noProof="0" dirty="0" err="1">
                <a:ln>
                  <a:noFill/>
                </a:ln>
                <a:solidFill>
                  <a:srgbClr val="7F7F7F"/>
                </a:solidFill>
                <a:effectLst/>
                <a:uLnTx/>
                <a:uFillTx/>
                <a:latin typeface="Arial"/>
                <a:cs typeface="Arial"/>
                <a:sym typeface="Montserrat"/>
              </a:rPr>
              <a:t>TerrAscend</a:t>
            </a:r>
            <a:r>
              <a:rPr kumimoji="0" lang="en-US" sz="2000" b="0" i="0" u="none" strike="noStrike" kern="0" cap="none" spc="0" normalizeH="0" baseline="30000" noProof="0" dirty="0">
                <a:ln>
                  <a:noFill/>
                </a:ln>
                <a:solidFill>
                  <a:srgbClr val="7F7F7F"/>
                </a:solidFill>
                <a:effectLst/>
                <a:uLnTx/>
                <a:uFillTx/>
                <a:latin typeface="Arial"/>
                <a:cs typeface="Arial"/>
                <a:sym typeface="Montserrat"/>
              </a:rPr>
              <a:t> and these entities will continue to operate independently of Canopy Growth.</a:t>
            </a:r>
          </a:p>
        </p:txBody>
      </p:sp>
      <p:sp>
        <p:nvSpPr>
          <p:cNvPr id="3" name="TextBox 2">
            <a:extLst>
              <a:ext uri="{FF2B5EF4-FFF2-40B4-BE49-F238E27FC236}">
                <a16:creationId xmlns:a16="http://schemas.microsoft.com/office/drawing/2014/main" id="{B61C4C11-7037-AA7A-5B47-2DA4DD17940D}"/>
              </a:ext>
            </a:extLst>
          </p:cNvPr>
          <p:cNvSpPr txBox="1"/>
          <p:nvPr/>
        </p:nvSpPr>
        <p:spPr>
          <a:xfrm>
            <a:off x="1606804" y="7406547"/>
            <a:ext cx="44813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Montserrat" panose="00000500000000000000" pitchFamily="2" charset="0"/>
                <a:cs typeface="Arial"/>
                <a:sym typeface="Arial"/>
              </a:rPr>
              <a:t>CAN, GER, POL, AUS </a:t>
            </a:r>
            <a:endParaRPr kumimoji="0" lang="en-CA" sz="3200" b="0" i="0" u="none" strike="noStrike" kern="0" cap="none" spc="0" normalizeH="0" baseline="0" noProof="0">
              <a:ln>
                <a:noFill/>
              </a:ln>
              <a:solidFill>
                <a:srgbClr val="000000"/>
              </a:solidFill>
              <a:effectLst/>
              <a:uLnTx/>
              <a:uFillTx/>
              <a:latin typeface="Montserrat" panose="00000500000000000000" pitchFamily="2" charset="0"/>
              <a:cs typeface="Arial"/>
              <a:sym typeface="Arial"/>
            </a:endParaRPr>
          </a:p>
        </p:txBody>
      </p:sp>
      <p:sp>
        <p:nvSpPr>
          <p:cNvPr id="8" name="Rectangle: Rounded Corners 7">
            <a:extLst>
              <a:ext uri="{FF2B5EF4-FFF2-40B4-BE49-F238E27FC236}">
                <a16:creationId xmlns:a16="http://schemas.microsoft.com/office/drawing/2014/main" id="{8F4D87D3-A5F2-5DB4-A466-D991F37802BC}"/>
              </a:ext>
            </a:extLst>
          </p:cNvPr>
          <p:cNvSpPr/>
          <p:nvPr/>
        </p:nvSpPr>
        <p:spPr>
          <a:xfrm>
            <a:off x="11989430" y="5796962"/>
            <a:ext cx="4966735" cy="4106386"/>
          </a:xfrm>
          <a:prstGeom prst="roundRect">
            <a:avLst/>
          </a:prstGeom>
          <a:gradFill flip="none" rotWithShape="1">
            <a:gsLst>
              <a:gs pos="0">
                <a:schemeClr val="accent2"/>
              </a:gs>
              <a:gs pos="50000">
                <a:schemeClr val="accent2">
                  <a:alpha val="60000"/>
                </a:schemeClr>
              </a:gs>
              <a:gs pos="100000">
                <a:schemeClr val="accent2">
                  <a:alpha val="20000"/>
                </a:schemeClr>
              </a:gs>
            </a:gsLst>
            <a:lin ang="5400000" scaled="1"/>
            <a:tileRect/>
          </a:gradFill>
          <a:ln w="571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rPr>
              <a:t>Storz &amp; Bickel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6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sym typeface="Arial"/>
            </a:endParaRPr>
          </a:p>
        </p:txBody>
      </p:sp>
      <p:pic>
        <p:nvPicPr>
          <p:cNvPr id="9" name="Picture 8" descr="Storz &amp; Bickel Vaporizers and Accessories | TVape UK">
            <a:extLst>
              <a:ext uri="{FF2B5EF4-FFF2-40B4-BE49-F238E27FC236}">
                <a16:creationId xmlns:a16="http://schemas.microsoft.com/office/drawing/2014/main" id="{FFF1199B-DC09-66BD-0A9E-D262EEF092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94230" y="6998309"/>
            <a:ext cx="3415318" cy="21330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2FCCFF0-0761-2E1B-0D2A-B7457A5A7162}"/>
              </a:ext>
            </a:extLst>
          </p:cNvPr>
          <p:cNvSpPr txBox="1"/>
          <p:nvPr/>
        </p:nvSpPr>
        <p:spPr>
          <a:xfrm>
            <a:off x="921604" y="3622018"/>
            <a:ext cx="21436186" cy="1815882"/>
          </a:xfrm>
          <a:prstGeom prst="rect">
            <a:avLst/>
          </a:prstGeom>
          <a:noFill/>
        </p:spPr>
        <p:txBody>
          <a:bodyPr wrap="square">
            <a:spAutoFit/>
          </a:bodyPr>
          <a:lstStyle/>
          <a:p>
            <a:r>
              <a:rPr lang="en-US" sz="2800" dirty="0">
                <a:latin typeface="Montserrat" panose="00000500000000000000" pitchFamily="2" charset="0"/>
              </a:rPr>
              <a:t>Canopy Growth has implemented a new focused business structure designed to improve execution, drive margin expansion, and unlock value across its most promising commercial opportunities. Each business unit is now fully accountable for its performance, supported by a centralized Global Operations function built to improve supply consistency, product allocation, and planning across markets.</a:t>
            </a:r>
            <a:endParaRPr lang="en-CA" sz="2800" dirty="0">
              <a:latin typeface="Montserrat" panose="00000500000000000000" pitchFamily="2" charset="0"/>
            </a:endParaRPr>
          </a:p>
        </p:txBody>
      </p:sp>
      <p:pic>
        <p:nvPicPr>
          <p:cNvPr id="5" name="Picture 10" descr="Brands - Canopy Growth">
            <a:extLst>
              <a:ext uri="{FF2B5EF4-FFF2-40B4-BE49-F238E27FC236}">
                <a16:creationId xmlns:a16="http://schemas.microsoft.com/office/drawing/2014/main" id="{658243BD-6E29-7FD8-A1EA-49D9D90F73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924" y="7967260"/>
            <a:ext cx="3104552" cy="16120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anopy Medical – Canopy Medical Germany">
            <a:extLst>
              <a:ext uri="{FF2B5EF4-FFF2-40B4-BE49-F238E27FC236}">
                <a16:creationId xmlns:a16="http://schemas.microsoft.com/office/drawing/2014/main" id="{5BC69886-1365-8022-FEBB-6A3103A16E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9832" y="8081441"/>
            <a:ext cx="1361749" cy="155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328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7547"/>
</p:tagLst>
</file>

<file path=ppt/tags/tag10.xml><?xml version="1.0" encoding="utf-8"?>
<p:tagLst xmlns:a="http://schemas.openxmlformats.org/drawingml/2006/main" xmlns:r="http://schemas.openxmlformats.org/officeDocument/2006/relationships" xmlns:p="http://schemas.openxmlformats.org/presentationml/2006/main">
  <p:tag name="AS_UNIQUEID" val="27863"/>
</p:tagLst>
</file>

<file path=ppt/tags/tag11.xml><?xml version="1.0" encoding="utf-8"?>
<p:tagLst xmlns:a="http://schemas.openxmlformats.org/drawingml/2006/main" xmlns:r="http://schemas.openxmlformats.org/officeDocument/2006/relationships" xmlns:p="http://schemas.openxmlformats.org/presentationml/2006/main">
  <p:tag name="AS_UNIQUEID" val="27866"/>
</p:tagLst>
</file>

<file path=ppt/tags/tag12.xml><?xml version="1.0" encoding="utf-8"?>
<p:tagLst xmlns:a="http://schemas.openxmlformats.org/drawingml/2006/main" xmlns:r="http://schemas.openxmlformats.org/officeDocument/2006/relationships" xmlns:p="http://schemas.openxmlformats.org/presentationml/2006/main">
  <p:tag name="AS_UNIQUEID" val="27762"/>
</p:tagLst>
</file>

<file path=ppt/tags/tag13.xml><?xml version="1.0" encoding="utf-8"?>
<p:tagLst xmlns:a="http://schemas.openxmlformats.org/drawingml/2006/main" xmlns:r="http://schemas.openxmlformats.org/officeDocument/2006/relationships" xmlns:p="http://schemas.openxmlformats.org/presentationml/2006/main">
  <p:tag name="AS_UNIQUEID" val="27868"/>
</p:tagLst>
</file>

<file path=ppt/tags/tag14.xml><?xml version="1.0" encoding="utf-8"?>
<p:tagLst xmlns:a="http://schemas.openxmlformats.org/drawingml/2006/main" xmlns:r="http://schemas.openxmlformats.org/officeDocument/2006/relationships" xmlns:p="http://schemas.openxmlformats.org/presentationml/2006/main">
  <p:tag name="AS_UNIQUEID" val="27762"/>
</p:tagLst>
</file>

<file path=ppt/tags/tag15.xml><?xml version="1.0" encoding="utf-8"?>
<p:tagLst xmlns:a="http://schemas.openxmlformats.org/drawingml/2006/main" xmlns:r="http://schemas.openxmlformats.org/officeDocument/2006/relationships" xmlns:p="http://schemas.openxmlformats.org/presentationml/2006/main">
  <p:tag name="AS_UNIQUEID" val="27762"/>
</p:tagLst>
</file>

<file path=ppt/tags/tag16.xml><?xml version="1.0" encoding="utf-8"?>
<p:tagLst xmlns:a="http://schemas.openxmlformats.org/drawingml/2006/main" xmlns:r="http://schemas.openxmlformats.org/officeDocument/2006/relationships" xmlns:p="http://schemas.openxmlformats.org/presentationml/2006/main">
  <p:tag name="AS_UNIQUEID" val="27877"/>
</p:tagLst>
</file>

<file path=ppt/tags/tag17.xml><?xml version="1.0" encoding="utf-8"?>
<p:tagLst xmlns:a="http://schemas.openxmlformats.org/drawingml/2006/main" xmlns:r="http://schemas.openxmlformats.org/officeDocument/2006/relationships" xmlns:p="http://schemas.openxmlformats.org/presentationml/2006/main">
  <p:tag name="AS_UNIQUEID" val="27762"/>
</p:tagLst>
</file>

<file path=ppt/tags/tag18.xml><?xml version="1.0" encoding="utf-8"?>
<p:tagLst xmlns:a="http://schemas.openxmlformats.org/drawingml/2006/main" xmlns:r="http://schemas.openxmlformats.org/officeDocument/2006/relationships" xmlns:p="http://schemas.openxmlformats.org/presentationml/2006/main">
  <p:tag name="AS_UNIQUEID" val="27879"/>
</p:tagLst>
</file>

<file path=ppt/tags/tag19.xml><?xml version="1.0" encoding="utf-8"?>
<p:tagLst xmlns:a="http://schemas.openxmlformats.org/drawingml/2006/main" xmlns:r="http://schemas.openxmlformats.org/officeDocument/2006/relationships" xmlns:p="http://schemas.openxmlformats.org/presentationml/2006/main">
  <p:tag name="AS_UNIQUEID" val="27762"/>
</p:tagLst>
</file>

<file path=ppt/tags/tag2.xml><?xml version="1.0" encoding="utf-8"?>
<p:tagLst xmlns:a="http://schemas.openxmlformats.org/drawingml/2006/main" xmlns:r="http://schemas.openxmlformats.org/officeDocument/2006/relationships" xmlns:p="http://schemas.openxmlformats.org/presentationml/2006/main">
  <p:tag name="AS_UNIQUEID" val="27543"/>
</p:tagLst>
</file>

<file path=ppt/tags/tag20.xml><?xml version="1.0" encoding="utf-8"?>
<p:tagLst xmlns:a="http://schemas.openxmlformats.org/drawingml/2006/main" xmlns:r="http://schemas.openxmlformats.org/officeDocument/2006/relationships" xmlns:p="http://schemas.openxmlformats.org/presentationml/2006/main">
  <p:tag name="AS_UNIQUEID" val="27868"/>
</p:tagLst>
</file>

<file path=ppt/tags/tag3.xml><?xml version="1.0" encoding="utf-8"?>
<p:tagLst xmlns:a="http://schemas.openxmlformats.org/drawingml/2006/main" xmlns:r="http://schemas.openxmlformats.org/officeDocument/2006/relationships" xmlns:p="http://schemas.openxmlformats.org/presentationml/2006/main">
  <p:tag name="AS_UNIQUEID" val="27544"/>
</p:tagLst>
</file>

<file path=ppt/tags/tag4.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AS_UNIQUEID" val="27542"/>
</p:tagLst>
</file>

<file path=ppt/tags/tag6.xml><?xml version="1.0" encoding="utf-8"?>
<p:tagLst xmlns:a="http://schemas.openxmlformats.org/drawingml/2006/main" xmlns:r="http://schemas.openxmlformats.org/officeDocument/2006/relationships" xmlns:p="http://schemas.openxmlformats.org/presentationml/2006/main">
  <p:tag name="AS_UNIQUEID" val="27543"/>
</p:tagLst>
</file>

<file path=ppt/tags/tag7.xml><?xml version="1.0" encoding="utf-8"?>
<p:tagLst xmlns:a="http://schemas.openxmlformats.org/drawingml/2006/main" xmlns:r="http://schemas.openxmlformats.org/officeDocument/2006/relationships" xmlns:p="http://schemas.openxmlformats.org/presentationml/2006/main">
  <p:tag name="AS_UNIQUEID" val="27544"/>
</p:tagLst>
</file>

<file path=ppt/tags/tag8.xml><?xml version="1.0" encoding="utf-8"?>
<p:tagLst xmlns:a="http://schemas.openxmlformats.org/drawingml/2006/main" xmlns:r="http://schemas.openxmlformats.org/officeDocument/2006/relationships" xmlns:p="http://schemas.openxmlformats.org/presentationml/2006/main">
  <p:tag name="AS_UNIQUEID" val="27545"/>
</p:tagLst>
</file>

<file path=ppt/tags/tag9.xml><?xml version="1.0" encoding="utf-8"?>
<p:tagLst xmlns:a="http://schemas.openxmlformats.org/drawingml/2006/main" xmlns:r="http://schemas.openxmlformats.org/officeDocument/2006/relationships" xmlns:p="http://schemas.openxmlformats.org/presentationml/2006/main">
  <p:tag name="AS_UNIQUEID" val="27547"/>
</p:tagLst>
</file>

<file path=ppt/theme/theme1.xml><?xml version="1.0" encoding="utf-8"?>
<a:theme xmlns:a="http://schemas.openxmlformats.org/drawingml/2006/main" name="Canopy Growth 210616">
  <a:themeElements>
    <a:clrScheme name="CGC ">
      <a:dk1>
        <a:srgbClr val="20271E"/>
      </a:dk1>
      <a:lt1>
        <a:srgbClr val="FFFFFF"/>
      </a:lt1>
      <a:dk2>
        <a:srgbClr val="A27B21"/>
      </a:dk2>
      <a:lt2>
        <a:srgbClr val="E7E6E6"/>
      </a:lt2>
      <a:accent1>
        <a:srgbClr val="454C45"/>
      </a:accent1>
      <a:accent2>
        <a:srgbClr val="717471"/>
      </a:accent2>
      <a:accent3>
        <a:srgbClr val="9EA19C"/>
      </a:accent3>
      <a:accent4>
        <a:srgbClr val="CFCECE"/>
      </a:accent4>
      <a:accent5>
        <a:srgbClr val="B69650"/>
      </a:accent5>
      <a:accent6>
        <a:srgbClr val="F5F2EE"/>
      </a:accent6>
      <a:hlink>
        <a:srgbClr val="DEC8A4"/>
      </a:hlink>
      <a:folHlink>
        <a:srgbClr val="EEE3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nopy Growth 210616">
  <a:themeElements>
    <a:clrScheme name="CGC ">
      <a:dk1>
        <a:srgbClr val="20271E"/>
      </a:dk1>
      <a:lt1>
        <a:srgbClr val="FFFFFF"/>
      </a:lt1>
      <a:dk2>
        <a:srgbClr val="A27B21"/>
      </a:dk2>
      <a:lt2>
        <a:srgbClr val="E7E6E6"/>
      </a:lt2>
      <a:accent1>
        <a:srgbClr val="454C45"/>
      </a:accent1>
      <a:accent2>
        <a:srgbClr val="717471"/>
      </a:accent2>
      <a:accent3>
        <a:srgbClr val="9EA19C"/>
      </a:accent3>
      <a:accent4>
        <a:srgbClr val="CFCECE"/>
      </a:accent4>
      <a:accent5>
        <a:srgbClr val="B69650"/>
      </a:accent5>
      <a:accent6>
        <a:srgbClr val="F5F2EE"/>
      </a:accent6>
      <a:hlink>
        <a:srgbClr val="DEC8A4"/>
      </a:hlink>
      <a:folHlink>
        <a:srgbClr val="EEE3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anopy Growth 210616">
  <a:themeElements>
    <a:clrScheme name="CGC ">
      <a:dk1>
        <a:srgbClr val="20271E"/>
      </a:dk1>
      <a:lt1>
        <a:srgbClr val="FFFFFF"/>
      </a:lt1>
      <a:dk2>
        <a:srgbClr val="A27B21"/>
      </a:dk2>
      <a:lt2>
        <a:srgbClr val="E7E6E6"/>
      </a:lt2>
      <a:accent1>
        <a:srgbClr val="454C45"/>
      </a:accent1>
      <a:accent2>
        <a:srgbClr val="717471"/>
      </a:accent2>
      <a:accent3>
        <a:srgbClr val="9EA19C"/>
      </a:accent3>
      <a:accent4>
        <a:srgbClr val="CFCECE"/>
      </a:accent4>
      <a:accent5>
        <a:srgbClr val="B69650"/>
      </a:accent5>
      <a:accent6>
        <a:srgbClr val="F5F2EE"/>
      </a:accent6>
      <a:hlink>
        <a:srgbClr val="DEC8A4"/>
      </a:hlink>
      <a:folHlink>
        <a:srgbClr val="EEE3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D4E8F92D7348BD793D9DB906F427" ma:contentTypeVersion="18" ma:contentTypeDescription="Create a new document." ma:contentTypeScope="" ma:versionID="ab4884d6edc68586044ec8e41ba712a8">
  <xsd:schema xmlns:xsd="http://www.w3.org/2001/XMLSchema" xmlns:xs="http://www.w3.org/2001/XMLSchema" xmlns:p="http://schemas.microsoft.com/office/2006/metadata/properties" xmlns:ns2="d208bccb-3028-4c00-8707-72df726b19f0" xmlns:ns3="1d66952d-8d08-449b-864a-4ee1e6011948" xmlns:ns4="878fc42b-da01-4ca3-8344-4ea310d1169b" targetNamespace="http://schemas.microsoft.com/office/2006/metadata/properties" ma:root="true" ma:fieldsID="217f85c337098c736f62c9e5af66c73d" ns2:_="" ns3:_="" ns4:_="">
    <xsd:import namespace="d208bccb-3028-4c00-8707-72df726b19f0"/>
    <xsd:import namespace="1d66952d-8d08-449b-864a-4ee1e6011948"/>
    <xsd:import namespace="878fc42b-da01-4ca3-8344-4ea310d1169b"/>
    <xsd:element name="properties">
      <xsd:complexType>
        <xsd:sequence>
          <xsd:element name="documentManagement">
            <xsd:complexType>
              <xsd:all>
                <xsd:element ref="ns2:O_Created" minOccurs="0"/>
                <xsd:element ref="ns2:O_Creator" minOccurs="0"/>
                <xsd:element ref="ns2:O_Modified" minOccurs="0"/>
                <xsd:element ref="ns2:O_Modified_x0020_By" minOccurs="0"/>
                <xsd:element ref="ns3:SharedWithUsers" minOccurs="0"/>
                <xsd:element ref="ns3:SharedWithDetails"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8bccb-3028-4c00-8707-72df726b19f0" elementFormDefault="qualified">
    <xsd:import namespace="http://schemas.microsoft.com/office/2006/documentManagement/types"/>
    <xsd:import namespace="http://schemas.microsoft.com/office/infopath/2007/PartnerControls"/>
    <xsd:element name="O_Created" ma:index="8" nillable="true" ma:displayName="O_Created" ma:internalName="O_Created">
      <xsd:simpleType>
        <xsd:restriction base="dms:Text">
          <xsd:maxLength value="255"/>
        </xsd:restriction>
      </xsd:simpleType>
    </xsd:element>
    <xsd:element name="O_Creator" ma:index="9" nillable="true" ma:displayName="O_Creator" ma:internalName="O_Creator">
      <xsd:simpleType>
        <xsd:restriction base="dms:Text">
          <xsd:maxLength value="255"/>
        </xsd:restriction>
      </xsd:simpleType>
    </xsd:element>
    <xsd:element name="O_Modified" ma:index="10" nillable="true" ma:displayName="O_Modified" ma:internalName="O_Modified">
      <xsd:simpleType>
        <xsd:restriction base="dms:Text">
          <xsd:maxLength value="255"/>
        </xsd:restriction>
      </xsd:simpleType>
    </xsd:element>
    <xsd:element name="O_Modified_x0020_By" ma:index="11" nillable="true" ma:displayName="O_Modified By" ma:internalName="O_Modified_x0020_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66952d-8d08-449b-864a-4ee1e60119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8fc42b-da01-4ca3-8344-4ea310d1169b"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ab9fc29-4378-446d-9b71-e5304289a95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_Created xmlns="d208bccb-3028-4c00-8707-72df726b19f0" xsi:nil="true"/>
    <O_Modified_x0020_By xmlns="d208bccb-3028-4c00-8707-72df726b19f0" xsi:nil="true"/>
    <O_Creator xmlns="d208bccb-3028-4c00-8707-72df726b19f0" xsi:nil="true"/>
    <O_Modified xmlns="d208bccb-3028-4c00-8707-72df726b19f0" xsi:nil="true"/>
    <SharedWithUsers xmlns="1d66952d-8d08-449b-864a-4ee1e6011948">
      <UserInfo>
        <DisplayName>Judy Hong</DisplayName>
        <AccountId>15</AccountId>
        <AccountType/>
      </UserInfo>
      <UserInfo>
        <DisplayName>Sarah Pare</DisplayName>
        <AccountId>54</AccountId>
        <AccountType/>
      </UserInfo>
      <UserInfo>
        <DisplayName>David Klein</DisplayName>
        <AccountId>118</AccountId>
        <AccountType/>
      </UserInfo>
      <UserInfo>
        <DisplayName>John Trinh</DisplayName>
        <AccountId>141</AccountId>
        <AccountType/>
      </UserInfo>
      <UserInfo>
        <DisplayName>Tom Stewart</DisplayName>
        <AccountId>39</AccountId>
        <AccountType/>
      </UserInfo>
      <UserInfo>
        <DisplayName>Sukhbir Grewal</DisplayName>
        <AccountId>31</AccountId>
        <AccountType/>
      </UserInfo>
      <UserInfo>
        <DisplayName>Tyler Burns</DisplayName>
        <AccountId>13</AccountId>
        <AccountType/>
      </UserInfo>
      <UserInfo>
        <DisplayName>Andrea Edwards</DisplayName>
        <AccountId>42</AccountId>
        <AccountType/>
      </UserInfo>
      <UserInfo>
        <DisplayName>Lindsey Warren</DisplayName>
        <AccountId>258</AccountId>
        <AccountType/>
      </UserInfo>
      <UserInfo>
        <DisplayName>Niklaus Schwenker</DisplayName>
        <AccountId>33</AccountId>
        <AccountType/>
      </UserInfo>
    </SharedWithUsers>
  </documentManagement>
</p:properties>
</file>

<file path=customXml/itemProps1.xml><?xml version="1.0" encoding="utf-8"?>
<ds:datastoreItem xmlns:ds="http://schemas.openxmlformats.org/officeDocument/2006/customXml" ds:itemID="{B510BFB9-2B8E-4322-9888-C9EDB72D1FFE}">
  <ds:schemaRefs>
    <ds:schemaRef ds:uri="1d66952d-8d08-449b-864a-4ee1e6011948"/>
    <ds:schemaRef ds:uri="878fc42b-da01-4ca3-8344-4ea310d1169b"/>
    <ds:schemaRef ds:uri="d208bccb-3028-4c00-8707-72df726b1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8BA142-C4C3-4C68-ADAC-924B69AFAC43}">
  <ds:schemaRefs>
    <ds:schemaRef ds:uri="Microsoft.SharePoint.Taxonomy.ContentTypeSync"/>
  </ds:schemaRefs>
</ds:datastoreItem>
</file>

<file path=customXml/itemProps3.xml><?xml version="1.0" encoding="utf-8"?>
<ds:datastoreItem xmlns:ds="http://schemas.openxmlformats.org/officeDocument/2006/customXml" ds:itemID="{15E00B80-DCA4-4BC0-9637-E9078C19A498}">
  <ds:schemaRefs>
    <ds:schemaRef ds:uri="http://schemas.microsoft.com/sharepoint/v3/contenttype/forms"/>
  </ds:schemaRefs>
</ds:datastoreItem>
</file>

<file path=customXml/itemProps4.xml><?xml version="1.0" encoding="utf-8"?>
<ds:datastoreItem xmlns:ds="http://schemas.openxmlformats.org/officeDocument/2006/customXml" ds:itemID="{02B11139-CA51-48C4-BB96-3D670C8396BE}">
  <ds:schemaRefs>
    <ds:schemaRef ds:uri="http://schemas.openxmlformats.org/package/2006/metadata/core-properties"/>
    <ds:schemaRef ds:uri="1d66952d-8d08-449b-864a-4ee1e6011948"/>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878fc42b-da01-4ca3-8344-4ea310d1169b"/>
    <ds:schemaRef ds:uri="d208bccb-3028-4c00-8707-72df726b19f0"/>
    <ds:schemaRef ds:uri="http://purl.org/dc/terms/"/>
  </ds:schemaRefs>
</ds:datastoreItem>
</file>

<file path=docMetadata/LabelInfo.xml><?xml version="1.0" encoding="utf-8"?>
<clbl:labelList xmlns:clbl="http://schemas.microsoft.com/office/2020/mipLabelMetadata">
  <clbl:label id="{97892d0b-0c0c-4f36-918c-6b18122b058b}" enabled="0" method="" siteId="{97892d0b-0c0c-4f36-918c-6b18122b058b}" removed="1"/>
</clbl:labelList>
</file>

<file path=docProps/app.xml><?xml version="1.0" encoding="utf-8"?>
<Properties xmlns="http://schemas.openxmlformats.org/officeDocument/2006/extended-properties" xmlns:vt="http://schemas.openxmlformats.org/officeDocument/2006/docPropsVTypes">
  <TotalTime>6048</TotalTime>
  <Words>6005</Words>
  <Application>Microsoft Office PowerPoint</Application>
  <PresentationFormat>Custom</PresentationFormat>
  <Paragraphs>303</Paragraphs>
  <Slides>25</Slides>
  <Notes>25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25</vt:i4>
      </vt:variant>
    </vt:vector>
  </HeadingPairs>
  <TitlesOfParts>
    <vt:vector size="43" baseType="lpstr">
      <vt:lpstr>Symbol</vt:lpstr>
      <vt:lpstr>Montserrat</vt:lpstr>
      <vt:lpstr>Montserrat Medium</vt:lpstr>
      <vt:lpstr>Aptos</vt:lpstr>
      <vt:lpstr>Proxima Nova</vt:lpstr>
      <vt:lpstr>Calibri</vt:lpstr>
      <vt:lpstr>Gill Sans</vt:lpstr>
      <vt:lpstr>Proxima Nova Rg</vt:lpstr>
      <vt:lpstr>Oswald SemiBold</vt:lpstr>
      <vt:lpstr>Aptos Display</vt:lpstr>
      <vt:lpstr>Bebas Neue</vt:lpstr>
      <vt:lpstr>Oswald</vt:lpstr>
      <vt:lpstr>Arial</vt:lpstr>
      <vt:lpstr>Canopy Growth 210616</vt:lpstr>
      <vt:lpstr>2_Canopy Growth 210616</vt:lpstr>
      <vt:lpstr>Office Theme</vt:lpstr>
      <vt:lpstr>Custom Design</vt:lpstr>
      <vt:lpstr>1_Canopy Growth 210616</vt:lpstr>
      <vt:lpstr>PowerPoint Presentation</vt:lpstr>
      <vt:lpstr>DISCLAIMERS AND CAUTIONARY STATEMENTS</vt:lpstr>
      <vt:lpstr>DISCLAIMERS AND CAUTIONARY STATEMENTS</vt:lpstr>
      <vt:lpstr>DISCLAIMERS AND CAUTIONARY STATEMENTS</vt:lpstr>
      <vt:lpstr>DISCLAIMERS AND CAUTIONARY STATEMENTS</vt:lpstr>
      <vt:lpstr>NON-GAAP MEASURES</vt:lpstr>
      <vt:lpstr>PowerPoint Presentation</vt:lpstr>
      <vt:lpstr>PowerPoint Presentation</vt:lpstr>
      <vt:lpstr>PowerPoint Presentation</vt:lpstr>
      <vt:lpstr>PowerPoint Presentation</vt:lpstr>
      <vt:lpstr>PowerPoint Presentation</vt:lpstr>
      <vt:lpstr>CANNABIS – Q1 FY2026</vt:lpstr>
      <vt:lpstr>STORZ &amp; Bickel® – Q1 FY2026</vt:lpstr>
      <vt:lpstr>Financial Discipline – reducing Expenses </vt:lpstr>
      <vt:lpstr>Financial Discipline – improving Gross Margins </vt:lpstr>
      <vt:lpstr>Canopy USA1 UPDATE </vt:lpstr>
      <vt:lpstr>Q1 FY2026 FINANCIAL RESULTS </vt:lpstr>
      <vt:lpstr>Q1 FY2026 KEY FINANCIAL HIGHLIGHTS</vt:lpstr>
      <vt:lpstr>REVENUE PERFORMANCE BY CHANNEL1</vt:lpstr>
      <vt:lpstr>GROSS MARGIN PERFORMANCE</vt:lpstr>
      <vt:lpstr>FREE CASH FLOW AND DEBT</vt:lpstr>
      <vt:lpstr>APPENDIX</vt:lpstr>
      <vt:lpstr>ADJUSTED EBITDA1 (NON-GAAP) RECONCILIATION</vt:lpstr>
      <vt:lpstr>FREE CASH FLOW1 (NON-GAAP) RECONCILIATION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milena de leon</dc:creator>
  <cp:lastModifiedBy>Vanessa Jenkins</cp:lastModifiedBy>
  <cp:revision>8</cp:revision>
  <cp:lastPrinted>2024-05-17T21:24:27Z</cp:lastPrinted>
  <dcterms:created xsi:type="dcterms:W3CDTF">2021-06-09T17:26:21Z</dcterms:created>
  <dcterms:modified xsi:type="dcterms:W3CDTF">2025-08-27T19:50:07Z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0x0101001A4ED4E8F92D7348BD793D9DB906F427</vt:lpwstr>
  </property>
</Properties>
</file>